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44"/>
  </p:notesMasterIdLst>
  <p:sldIdLst>
    <p:sldId id="256" r:id="rId2"/>
    <p:sldId id="294" r:id="rId3"/>
    <p:sldId id="311" r:id="rId4"/>
    <p:sldId id="295" r:id="rId5"/>
    <p:sldId id="296" r:id="rId6"/>
    <p:sldId id="303" r:id="rId7"/>
    <p:sldId id="304" r:id="rId8"/>
    <p:sldId id="297" r:id="rId9"/>
    <p:sldId id="305" r:id="rId10"/>
    <p:sldId id="306" r:id="rId11"/>
    <p:sldId id="348" r:id="rId12"/>
    <p:sldId id="330" r:id="rId13"/>
    <p:sldId id="331" r:id="rId14"/>
    <p:sldId id="349" r:id="rId15"/>
    <p:sldId id="286" r:id="rId16"/>
    <p:sldId id="343" r:id="rId17"/>
    <p:sldId id="344" r:id="rId18"/>
    <p:sldId id="277" r:id="rId19"/>
    <p:sldId id="350" r:id="rId20"/>
    <p:sldId id="339" r:id="rId21"/>
    <p:sldId id="340" r:id="rId22"/>
    <p:sldId id="257" r:id="rId23"/>
    <p:sldId id="272" r:id="rId24"/>
    <p:sldId id="275" r:id="rId25"/>
    <p:sldId id="328" r:id="rId26"/>
    <p:sldId id="329" r:id="rId27"/>
    <p:sldId id="258" r:id="rId28"/>
    <p:sldId id="259" r:id="rId29"/>
    <p:sldId id="273" r:id="rId30"/>
    <p:sldId id="262" r:id="rId31"/>
    <p:sldId id="264" r:id="rId32"/>
    <p:sldId id="265" r:id="rId33"/>
    <p:sldId id="266" r:id="rId34"/>
    <p:sldId id="267" r:id="rId35"/>
    <p:sldId id="287" r:id="rId36"/>
    <p:sldId id="288" r:id="rId37"/>
    <p:sldId id="268" r:id="rId38"/>
    <p:sldId id="283" r:id="rId39"/>
    <p:sldId id="291" r:id="rId40"/>
    <p:sldId id="269" r:id="rId41"/>
    <p:sldId id="284" r:id="rId42"/>
    <p:sldId id="271" r:id="rId4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07" autoAdjust="0"/>
  </p:normalViewPr>
  <p:slideViewPr>
    <p:cSldViewPr>
      <p:cViewPr varScale="1">
        <p:scale>
          <a:sx n="72" d="100"/>
          <a:sy n="72" d="100"/>
        </p:scale>
        <p:origin x="1326" y="78"/>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9C94D2-D0CF-4132-B83C-89A3D0225360}" type="datetimeFigureOut">
              <a:rPr lang="fr-FR" smtClean="0"/>
              <a:pPr/>
              <a:t>14/01/20</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BED4BD-D502-4996-B8D6-D5553FBF7D55}" type="slidenum">
              <a:rPr lang="fr-FR" smtClean="0"/>
              <a:pPr/>
              <a:t>‹N°›</a:t>
            </a:fld>
            <a:endParaRPr lang="fr-F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9">
            <a:extLst>
              <a:ext uri="{FF2B5EF4-FFF2-40B4-BE49-F238E27FC236}">
                <a16:creationId xmlns:a16="http://schemas.microsoft.com/office/drawing/2014/main" id="{27B0AAD5-D86A-47FF-A856-DB4DA563A06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AC232257-8949-45BC-B7B8-06B4774396DD}" type="slidenum">
              <a:rPr lang="en-GB" altLang="en-US" smtClean="0">
                <a:solidFill>
                  <a:schemeClr val="tx1"/>
                </a:solidFill>
                <a:latin typeface="Tahoma" panose="020B0604030504040204" pitchFamily="34" charset="0"/>
              </a:rPr>
              <a:pPr>
                <a:spcBef>
                  <a:spcPct val="0"/>
                </a:spcBef>
                <a:buClrTx/>
                <a:buFontTx/>
                <a:buNone/>
              </a:pPr>
              <a:t>20</a:t>
            </a:fld>
            <a:endParaRPr lang="en-GB" altLang="en-US">
              <a:solidFill>
                <a:schemeClr val="tx1"/>
              </a:solidFill>
              <a:latin typeface="Tahoma" panose="020B0604030504040204" pitchFamily="34" charset="0"/>
            </a:endParaRPr>
          </a:p>
        </p:txBody>
      </p:sp>
      <p:sp>
        <p:nvSpPr>
          <p:cNvPr id="125955" name="Rectangle 2">
            <a:extLst>
              <a:ext uri="{FF2B5EF4-FFF2-40B4-BE49-F238E27FC236}">
                <a16:creationId xmlns:a16="http://schemas.microsoft.com/office/drawing/2014/main" id="{92DD2BE4-B64B-4BE2-B72D-1105691C814D}"/>
              </a:ext>
            </a:extLst>
          </p:cNvPr>
          <p:cNvSpPr>
            <a:spLocks noGrp="1" noRot="1" noChangeAspect="1" noChangeArrowheads="1" noTextEdit="1"/>
          </p:cNvSpPr>
          <p:nvPr>
            <p:ph type="sldImg"/>
          </p:nvPr>
        </p:nvSpPr>
        <p:spPr>
          <a:xfrm>
            <a:off x="1395413" y="638175"/>
            <a:ext cx="4259262" cy="3194050"/>
          </a:xfrm>
          <a:ln/>
        </p:spPr>
      </p:sp>
      <p:sp>
        <p:nvSpPr>
          <p:cNvPr id="125956" name="Rectangle 3">
            <a:extLst>
              <a:ext uri="{FF2B5EF4-FFF2-40B4-BE49-F238E27FC236}">
                <a16:creationId xmlns:a16="http://schemas.microsoft.com/office/drawing/2014/main" id="{9B9764B5-6791-4C62-9FAF-2B9D7E6BB84C}"/>
              </a:ext>
            </a:extLst>
          </p:cNvPr>
          <p:cNvSpPr>
            <a:spLocks noGrp="1" noChangeArrowheads="1"/>
          </p:cNvSpPr>
          <p:nvPr>
            <p:ph type="body" idx="1"/>
          </p:nvPr>
        </p:nvSpPr>
        <p:spPr>
          <a:xfrm>
            <a:off x="685800" y="4343400"/>
            <a:ext cx="5478463" cy="410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a:extLst>
              <a:ext uri="{FF2B5EF4-FFF2-40B4-BE49-F238E27FC236}">
                <a16:creationId xmlns:a16="http://schemas.microsoft.com/office/drawing/2014/main" id="{812AF3F7-70AA-42E6-9DBC-DF9812FF4BE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F170238E-1974-4AEC-ACB3-31C87B82B9E1}" type="slidenum">
              <a:rPr lang="en-GB" altLang="en-US" smtClean="0">
                <a:solidFill>
                  <a:schemeClr val="tx1"/>
                </a:solidFill>
                <a:latin typeface="Tahoma" panose="020B0604030504040204" pitchFamily="34" charset="0"/>
              </a:rPr>
              <a:pPr>
                <a:spcBef>
                  <a:spcPct val="0"/>
                </a:spcBef>
                <a:buClrTx/>
                <a:buFontTx/>
                <a:buNone/>
              </a:pPr>
              <a:t>21</a:t>
            </a:fld>
            <a:endParaRPr lang="en-GB" altLang="en-US">
              <a:solidFill>
                <a:schemeClr val="tx1"/>
              </a:solidFill>
              <a:latin typeface="Tahoma" panose="020B0604030504040204" pitchFamily="34" charset="0"/>
            </a:endParaRPr>
          </a:p>
        </p:txBody>
      </p:sp>
      <p:sp>
        <p:nvSpPr>
          <p:cNvPr id="128003" name="Rectangle 2">
            <a:extLst>
              <a:ext uri="{FF2B5EF4-FFF2-40B4-BE49-F238E27FC236}">
                <a16:creationId xmlns:a16="http://schemas.microsoft.com/office/drawing/2014/main" id="{B5E8BBD8-989E-4546-A57D-524983980530}"/>
              </a:ext>
            </a:extLst>
          </p:cNvPr>
          <p:cNvSpPr>
            <a:spLocks noGrp="1" noRot="1" noChangeAspect="1" noChangeArrowheads="1" noTextEdit="1"/>
          </p:cNvSpPr>
          <p:nvPr>
            <p:ph type="sldImg"/>
          </p:nvPr>
        </p:nvSpPr>
        <p:spPr>
          <a:xfrm>
            <a:off x="1395413" y="638175"/>
            <a:ext cx="4259262" cy="3194050"/>
          </a:xfrm>
          <a:ln/>
        </p:spPr>
      </p:sp>
      <p:sp>
        <p:nvSpPr>
          <p:cNvPr id="128004" name="Rectangle 3">
            <a:extLst>
              <a:ext uri="{FF2B5EF4-FFF2-40B4-BE49-F238E27FC236}">
                <a16:creationId xmlns:a16="http://schemas.microsoft.com/office/drawing/2014/main" id="{BE14CBF9-CE51-4C98-BF0C-91A8F56A4E07}"/>
              </a:ext>
            </a:extLst>
          </p:cNvPr>
          <p:cNvSpPr>
            <a:spLocks noGrp="1" noChangeArrowheads="1"/>
          </p:cNvSpPr>
          <p:nvPr>
            <p:ph type="body" idx="1"/>
          </p:nvPr>
        </p:nvSpPr>
        <p:spPr>
          <a:xfrm>
            <a:off x="685800" y="4343400"/>
            <a:ext cx="5478463" cy="410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contribution</a:t>
            </a:r>
          </a:p>
        </p:txBody>
      </p:sp>
      <p:sp>
        <p:nvSpPr>
          <p:cNvPr id="4" name="Espace réservé du numéro de diapositive 3"/>
          <p:cNvSpPr>
            <a:spLocks noGrp="1"/>
          </p:cNvSpPr>
          <p:nvPr>
            <p:ph type="sldNum" sz="quarter" idx="10"/>
          </p:nvPr>
        </p:nvSpPr>
        <p:spPr/>
        <p:txBody>
          <a:bodyPr/>
          <a:lstStyle/>
          <a:p>
            <a:fld id="{A2BED4BD-D502-4996-B8D6-D5553FBF7D55}" type="slidenum">
              <a:rPr lang="fr-FR" smtClean="0"/>
              <a:pPr/>
              <a:t>42</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277D8BB2-F53C-4B1B-A997-2B7F1FC2A110}" type="datetimeFigureOut">
              <a:rPr lang="fr-FR" smtClean="0"/>
              <a:pPr/>
              <a:t>14/01/20</a:t>
            </a:fld>
            <a:endParaRPr lang="fr-FR" dirty="0"/>
          </a:p>
        </p:txBody>
      </p:sp>
      <p:sp>
        <p:nvSpPr>
          <p:cNvPr id="19" name="Espace réservé du pied de page 18"/>
          <p:cNvSpPr>
            <a:spLocks noGrp="1"/>
          </p:cNvSpPr>
          <p:nvPr>
            <p:ph type="ftr" sz="quarter" idx="11"/>
          </p:nvPr>
        </p:nvSpPr>
        <p:spPr/>
        <p:txBody>
          <a:bodyPr/>
          <a:lstStyle/>
          <a:p>
            <a:endParaRPr lang="fr-FR" dirty="0"/>
          </a:p>
        </p:txBody>
      </p:sp>
      <p:sp>
        <p:nvSpPr>
          <p:cNvPr id="27" name="Espace réservé du numéro de diapositive 26"/>
          <p:cNvSpPr>
            <a:spLocks noGrp="1"/>
          </p:cNvSpPr>
          <p:nvPr>
            <p:ph type="sldNum" sz="quarter" idx="12"/>
          </p:nvPr>
        </p:nvSpPr>
        <p:spPr/>
        <p:txBody>
          <a:bodyPr/>
          <a:lstStyle/>
          <a:p>
            <a:fld id="{DE99EED7-8B91-465C-AD63-2507720E2789}" type="slidenum">
              <a:rPr lang="fr-FR" smtClean="0"/>
              <a:pPr/>
              <a:t>‹N°›</a:t>
            </a:fld>
            <a:endParaRPr lang="fr-FR" dirty="0"/>
          </a:p>
        </p:txBody>
      </p:sp>
    </p:spTree>
  </p:cSld>
  <p:clrMapOvr>
    <a:overrideClrMapping bg1="dk1" tx1="lt1" bg2="dk2" tx2="lt2" accent1="accent1" accent2="accent2" accent3="accent3" accent4="accent4" accent5="accent5" accent6="accent6" hlink="hlink" folHlink="folHlink"/>
  </p:clrMapOvr>
  <p:transition spd="slow">
    <p:wipe dir="d"/>
    <p:sndAc>
      <p:stSnd>
        <p:snd r:embed="rId1" name="bomb.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277D8BB2-F53C-4B1B-A997-2B7F1FC2A110}" type="datetimeFigureOut">
              <a:rPr lang="fr-FR" smtClean="0"/>
              <a:pPr/>
              <a:t>14/01/20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DE99EED7-8B91-465C-AD63-2507720E2789}" type="slidenum">
              <a:rPr lang="fr-FR" smtClean="0"/>
              <a:pPr/>
              <a:t>‹N°›</a:t>
            </a:fld>
            <a:endParaRPr lang="fr-FR" dirty="0"/>
          </a:p>
        </p:txBody>
      </p:sp>
    </p:spTree>
  </p:cSld>
  <p:clrMapOvr>
    <a:masterClrMapping/>
  </p:clrMapOvr>
  <p:transition spd="slow">
    <p:wipe dir="d"/>
    <p:sndAc>
      <p:stSnd>
        <p:snd r:embed="rId1" name="bomb.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277D8BB2-F53C-4B1B-A997-2B7F1FC2A110}" type="datetimeFigureOut">
              <a:rPr lang="fr-FR" smtClean="0"/>
              <a:pPr/>
              <a:t>14/01/20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DE99EED7-8B91-465C-AD63-2507720E2789}" type="slidenum">
              <a:rPr lang="fr-FR" smtClean="0"/>
              <a:pPr/>
              <a:t>‹N°›</a:t>
            </a:fld>
            <a:endParaRPr lang="fr-FR" dirty="0"/>
          </a:p>
        </p:txBody>
      </p:sp>
    </p:spTree>
  </p:cSld>
  <p:clrMapOvr>
    <a:masterClrMapping/>
  </p:clrMapOvr>
  <p:transition spd="slow">
    <p:wipe dir="d"/>
    <p:sndAc>
      <p:stSnd>
        <p:snd r:embed="rId1" name="bomb.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277D8BB2-F53C-4B1B-A997-2B7F1FC2A110}" type="datetimeFigureOut">
              <a:rPr lang="fr-FR" smtClean="0"/>
              <a:pPr/>
              <a:t>14/01/20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DE99EED7-8B91-465C-AD63-2507720E2789}" type="slidenum">
              <a:rPr lang="fr-FR" smtClean="0"/>
              <a:pPr/>
              <a:t>‹N°›</a:t>
            </a:fld>
            <a:endParaRPr lang="fr-FR" dirty="0"/>
          </a:p>
        </p:txBody>
      </p:sp>
    </p:spTree>
  </p:cSld>
  <p:clrMapOvr>
    <a:masterClrMapping/>
  </p:clrMapOvr>
  <p:transition spd="slow">
    <p:wipe dir="d"/>
    <p:sndAc>
      <p:stSnd>
        <p:snd r:embed="rId1" name="bomb.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277D8BB2-F53C-4B1B-A997-2B7F1FC2A110}" type="datetimeFigureOut">
              <a:rPr lang="fr-FR" smtClean="0"/>
              <a:pPr/>
              <a:t>14/01/20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DE99EED7-8B91-465C-AD63-2507720E2789}" type="slidenum">
              <a:rPr lang="fr-FR" smtClean="0"/>
              <a:pPr/>
              <a:t>‹N°›</a:t>
            </a:fld>
            <a:endParaRPr lang="fr-FR" dirty="0"/>
          </a:p>
        </p:txBody>
      </p:sp>
    </p:spTree>
  </p:cSld>
  <p:clrMapOvr>
    <a:overrideClrMapping bg1="dk1" tx1="lt1" bg2="dk2" tx2="lt2" accent1="accent1" accent2="accent2" accent3="accent3" accent4="accent4" accent5="accent5" accent6="accent6" hlink="hlink" folHlink="folHlink"/>
  </p:clrMapOvr>
  <p:transition spd="slow">
    <p:wipe dir="d"/>
    <p:sndAc>
      <p:stSnd>
        <p:snd r:embed="rId1" name="bomb.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277D8BB2-F53C-4B1B-A997-2B7F1FC2A110}" type="datetimeFigureOut">
              <a:rPr lang="fr-FR" smtClean="0"/>
              <a:pPr/>
              <a:t>14/01/20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DE99EED7-8B91-465C-AD63-2507720E2789}" type="slidenum">
              <a:rPr lang="fr-FR" smtClean="0"/>
              <a:pPr/>
              <a:t>‹N°›</a:t>
            </a:fld>
            <a:endParaRPr lang="fr-FR" dirty="0"/>
          </a:p>
        </p:txBody>
      </p:sp>
    </p:spTree>
  </p:cSld>
  <p:clrMapOvr>
    <a:masterClrMapping/>
  </p:clrMapOvr>
  <p:transition spd="slow">
    <p:wipe dir="d"/>
    <p:sndAc>
      <p:stSnd>
        <p:snd r:embed="rId1" name="bomb.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277D8BB2-F53C-4B1B-A997-2B7F1FC2A110}" type="datetimeFigureOut">
              <a:rPr lang="fr-FR" smtClean="0"/>
              <a:pPr/>
              <a:t>14/01/20</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DE99EED7-8B91-465C-AD63-2507720E2789}" type="slidenum">
              <a:rPr lang="fr-FR" smtClean="0"/>
              <a:pPr/>
              <a:t>‹N°›</a:t>
            </a:fld>
            <a:endParaRPr lang="fr-FR" dirty="0"/>
          </a:p>
        </p:txBody>
      </p:sp>
    </p:spTree>
  </p:cSld>
  <p:clrMapOvr>
    <a:masterClrMapping/>
  </p:clrMapOvr>
  <p:transition spd="slow">
    <p:wipe dir="d"/>
    <p:sndAc>
      <p:stSnd>
        <p:snd r:embed="rId1" name="bomb.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277D8BB2-F53C-4B1B-A997-2B7F1FC2A110}" type="datetimeFigureOut">
              <a:rPr lang="fr-FR" smtClean="0"/>
              <a:pPr/>
              <a:t>14/01/20</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DE99EED7-8B91-465C-AD63-2507720E2789}" type="slidenum">
              <a:rPr lang="fr-FR" smtClean="0"/>
              <a:pPr/>
              <a:t>‹N°›</a:t>
            </a:fld>
            <a:endParaRPr lang="fr-FR" dirty="0"/>
          </a:p>
        </p:txBody>
      </p:sp>
    </p:spTree>
  </p:cSld>
  <p:clrMapOvr>
    <a:masterClrMapping/>
  </p:clrMapOvr>
  <p:transition spd="slow">
    <p:wipe dir="d"/>
    <p:sndAc>
      <p:stSnd>
        <p:snd r:embed="rId1" name="bomb.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77D8BB2-F53C-4B1B-A997-2B7F1FC2A110}" type="datetimeFigureOut">
              <a:rPr lang="fr-FR" smtClean="0"/>
              <a:pPr/>
              <a:t>14/01/20</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DE99EED7-8B91-465C-AD63-2507720E2789}" type="slidenum">
              <a:rPr lang="fr-FR" smtClean="0"/>
              <a:pPr/>
              <a:t>‹N°›</a:t>
            </a:fld>
            <a:endParaRPr lang="fr-FR" dirty="0"/>
          </a:p>
        </p:txBody>
      </p:sp>
    </p:spTree>
  </p:cSld>
  <p:clrMapOvr>
    <a:masterClrMapping/>
  </p:clrMapOvr>
  <p:transition spd="slow">
    <p:wipe dir="d"/>
    <p:sndAc>
      <p:stSnd>
        <p:snd r:embed="rId1" name="bomb.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277D8BB2-F53C-4B1B-A997-2B7F1FC2A110}" type="datetimeFigureOut">
              <a:rPr lang="fr-FR" smtClean="0"/>
              <a:pPr/>
              <a:t>14/01/20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DE99EED7-8B91-465C-AD63-2507720E2789}" type="slidenum">
              <a:rPr lang="fr-FR" smtClean="0"/>
              <a:pPr/>
              <a:t>‹N°›</a:t>
            </a:fld>
            <a:endParaRPr lang="fr-FR" dirty="0"/>
          </a:p>
        </p:txBody>
      </p:sp>
    </p:spTree>
  </p:cSld>
  <p:clrMapOvr>
    <a:masterClrMapping/>
  </p:clrMapOvr>
  <p:transition spd="slow">
    <p:wipe dir="d"/>
    <p:sndAc>
      <p:stSnd>
        <p:snd r:embed="rId1" name="bomb.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fld id="{277D8BB2-F53C-4B1B-A997-2B7F1FC2A110}" type="datetimeFigureOut">
              <a:rPr lang="fr-FR" smtClean="0"/>
              <a:pPr/>
              <a:t>14/01/20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a:xfrm>
            <a:off x="8077200" y="6356350"/>
            <a:ext cx="609600" cy="365125"/>
          </a:xfrm>
        </p:spPr>
        <p:txBody>
          <a:bodyPr/>
          <a:lstStyle/>
          <a:p>
            <a:fld id="{DE99EED7-8B91-465C-AD63-2507720E2789}" type="slidenum">
              <a:rPr lang="fr-FR" smtClean="0"/>
              <a:pPr/>
              <a:t>‹N°›</a:t>
            </a:fld>
            <a:endParaRPr lang="fr-FR" dirty="0"/>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dirty="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transition spd="slow">
    <p:wipe dir="d"/>
    <p:sndAc>
      <p:stSnd>
        <p:snd r:embed="rId1" name="bomb.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77D8BB2-F53C-4B1B-A997-2B7F1FC2A110}" type="datetimeFigureOut">
              <a:rPr lang="fr-FR" smtClean="0"/>
              <a:pPr/>
              <a:t>14/01/20</a:t>
            </a:fld>
            <a:endParaRPr lang="fr-FR" dirty="0"/>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dirty="0"/>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E99EED7-8B91-465C-AD63-2507720E2789}" type="slidenum">
              <a:rPr lang="fr-FR" smtClean="0"/>
              <a:pPr/>
              <a:t>‹N°›</a:t>
            </a:fld>
            <a:endParaRPr lang="fr-FR" dirty="0"/>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spd="slow">
    <p:wipe dir="d"/>
    <p:sndAc>
      <p:stSnd>
        <p:snd r:embed="rId13" name="bomb.wav"/>
      </p:stSnd>
    </p:sndAc>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1270721"/>
            <a:ext cx="7851648" cy="1828800"/>
          </a:xfrm>
        </p:spPr>
        <p:txBody>
          <a:bodyPr>
            <a:normAutofit fontScale="90000"/>
          </a:bodyPr>
          <a:lstStyle/>
          <a:p>
            <a:r>
              <a:rPr lang="fr-FR" dirty="0"/>
              <a:t>ASPECTS PSYCHOLOGIQUES DES VICTIMES DE TORTURE</a:t>
            </a:r>
          </a:p>
        </p:txBody>
      </p:sp>
      <p:sp>
        <p:nvSpPr>
          <p:cNvPr id="3" name="Sous-titre 2"/>
          <p:cNvSpPr>
            <a:spLocks noGrp="1"/>
          </p:cNvSpPr>
          <p:nvPr>
            <p:ph type="subTitle" idx="1"/>
          </p:nvPr>
        </p:nvSpPr>
        <p:spPr>
          <a:xfrm>
            <a:off x="533400" y="3228536"/>
            <a:ext cx="7854696" cy="2360704"/>
          </a:xfrm>
        </p:spPr>
        <p:txBody>
          <a:bodyPr/>
          <a:lstStyle/>
          <a:p>
            <a:r>
              <a:rPr lang="fr-FR" dirty="0"/>
              <a:t>                                       Docteur Ahmet Saloum DIAKHATE </a:t>
            </a:r>
          </a:p>
          <a:p>
            <a:r>
              <a:rPr lang="fr-FR" dirty="0"/>
              <a:t>                                                   Médecin psychiatre</a:t>
            </a:r>
          </a:p>
          <a:p>
            <a:r>
              <a:rPr lang="fr-FR" dirty="0"/>
              <a:t>Observateur délégué</a:t>
            </a:r>
          </a:p>
        </p:txBody>
      </p:sp>
    </p:spTree>
    <p:extLst>
      <p:ext uri="{BB962C8B-B14F-4D97-AF65-F5344CB8AC3E}">
        <p14:creationId xmlns:p14="http://schemas.microsoft.com/office/powerpoint/2010/main" val="1663709753"/>
      </p:ext>
    </p:extLst>
  </p:cSld>
  <p:clrMapOvr>
    <a:masterClrMapping/>
  </p:clrMapOvr>
  <p:transition spd="slow">
    <p:wipe dir="d"/>
    <p:sndAc>
      <p:stSnd>
        <p:snd r:embed="rId2" name="bomb.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24744"/>
            <a:ext cx="8229600" cy="4389120"/>
          </a:xfrm>
        </p:spPr>
        <p:txBody>
          <a:bodyPr>
            <a:normAutofit fontScale="62500" lnSpcReduction="20000"/>
          </a:bodyPr>
          <a:lstStyle/>
          <a:p>
            <a:pPr fontAlgn="base"/>
            <a:r>
              <a:rPr lang="fr-FR" dirty="0"/>
              <a:t> 9, </a:t>
            </a:r>
            <a:r>
              <a:rPr lang="fr-FR" b="1" dirty="0"/>
              <a:t>La personnalisation : auto-flagellation</a:t>
            </a:r>
            <a:endParaRPr lang="fr-FR" dirty="0"/>
          </a:p>
          <a:p>
            <a:pPr marL="0" indent="0" fontAlgn="base">
              <a:buNone/>
            </a:pPr>
            <a:r>
              <a:rPr lang="fr-FR" dirty="0"/>
              <a:t>L’interprétation d’un événement peut conduire à surestimer sa responsabilité voire à la créer de toutes pièces, ceci favorisant logiquement l’émergence d’un sentiment de culpabilité. Ce phénomène se répète et s’intensifie au cours de la dépression jusqu’à parfois se sentir la cause de tous les malheurs du Monde.</a:t>
            </a:r>
          </a:p>
          <a:p>
            <a:pPr marL="0" indent="0" fontAlgn="base">
              <a:buNone/>
            </a:pPr>
            <a:r>
              <a:rPr lang="fr-FR" i="1" dirty="0"/>
              <a:t>« Mon fils a encore raté ses examens, je n’ai jamais réussi à lui donner le gout des études »</a:t>
            </a:r>
            <a:endParaRPr lang="fr-FR" dirty="0"/>
          </a:p>
          <a:p>
            <a:pPr marL="0" indent="0" fontAlgn="base">
              <a:buNone/>
            </a:pPr>
            <a:r>
              <a:rPr lang="fr-FR" i="1" dirty="0"/>
              <a:t>« Ma femme semble contrariée, j’ai forcément dit quelque chose de mal »</a:t>
            </a:r>
            <a:endParaRPr lang="fr-FR" dirty="0"/>
          </a:p>
          <a:p>
            <a:pPr marL="0" indent="0" fontAlgn="base">
              <a:buNone/>
            </a:pPr>
            <a:r>
              <a:rPr lang="fr-FR" i="1" dirty="0"/>
              <a:t>« Mon père fait une dépression, c’est de ma faute, je n’ai pas été à la hauteur de ses attentes »</a:t>
            </a:r>
            <a:endParaRPr lang="fr-FR" dirty="0"/>
          </a:p>
          <a:p>
            <a:pPr marL="0" indent="0" fontAlgn="base">
              <a:buNone/>
            </a:pPr>
            <a:r>
              <a:rPr lang="fr-FR" dirty="0"/>
              <a:t> </a:t>
            </a:r>
          </a:p>
          <a:p>
            <a:pPr lvl="0" fontAlgn="base"/>
            <a:r>
              <a:rPr lang="fr-FR" b="1" dirty="0"/>
              <a:t>10, Les fausses obligations : masturbation</a:t>
            </a:r>
            <a:endParaRPr lang="fr-FR" dirty="0"/>
          </a:p>
          <a:p>
            <a:pPr marL="0" indent="0" fontAlgn="base">
              <a:buNone/>
            </a:pPr>
            <a:r>
              <a:rPr lang="fr-FR" dirty="0"/>
              <a:t>Les règles fixées de façon arbitraire, les exigences rigides de soi-même ou des autres favorisent volontiers l’émergence de sentiments douloureux tels que la déception, la frustration, la culpabilité ou la colère. Les « je souhaiterais », « j’aurais préféré » laissent la place aux « je dois », « il faut ».</a:t>
            </a:r>
          </a:p>
          <a:p>
            <a:pPr marL="0" indent="0" fontAlgn="base">
              <a:buNone/>
            </a:pPr>
            <a:r>
              <a:rPr lang="fr-FR" i="1" dirty="0"/>
              <a:t>« Il faut toujours aider ses amis, je ne peux donc pas refuser de lui prêter de l’argent »</a:t>
            </a:r>
            <a:endParaRPr lang="fr-FR" dirty="0"/>
          </a:p>
          <a:p>
            <a:pPr marL="0" indent="0" fontAlgn="base">
              <a:buNone/>
            </a:pPr>
            <a:r>
              <a:rPr lang="fr-FR" i="1" dirty="0"/>
              <a:t>« Il est indispensable d’être apprécié de ses voisins, je ne dois donc pas leur faire de reproches quand ils font du bruit »</a:t>
            </a:r>
            <a:endParaRPr lang="fr-FR" dirty="0"/>
          </a:p>
          <a:p>
            <a:pPr marL="0" indent="0" fontAlgn="base">
              <a:buNone/>
            </a:pPr>
            <a:r>
              <a:rPr lang="fr-FR" i="1" dirty="0"/>
              <a:t>« Après tout ce que j’ai fait pour elle, comment ose-t-elle refuser de me confier sa voiture ? »</a:t>
            </a:r>
            <a:endParaRPr lang="fr-FR" dirty="0"/>
          </a:p>
          <a:p>
            <a:pPr marL="0" indent="0">
              <a:buNone/>
            </a:pPr>
            <a:r>
              <a:rPr lang="fr-FR" dirty="0"/>
              <a:t> </a:t>
            </a:r>
          </a:p>
          <a:p>
            <a:endParaRPr lang="fr-FR" dirty="0"/>
          </a:p>
        </p:txBody>
      </p:sp>
    </p:spTree>
    <p:extLst>
      <p:ext uri="{BB962C8B-B14F-4D97-AF65-F5344CB8AC3E}">
        <p14:creationId xmlns:p14="http://schemas.microsoft.com/office/powerpoint/2010/main" val="2150341334"/>
      </p:ext>
    </p:extLst>
  </p:cSld>
  <p:clrMapOvr>
    <a:masterClrMapping/>
  </p:clrMapOvr>
  <p:transition spd="slow">
    <p:wipe dir="d"/>
    <p:sndAc>
      <p:stSnd>
        <p:snd r:embed="rId2" name="bomb.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52736"/>
            <a:ext cx="8229600" cy="4389120"/>
          </a:xfrm>
        </p:spPr>
        <p:txBody>
          <a:bodyPr>
            <a:normAutofit/>
          </a:bodyPr>
          <a:lstStyle/>
          <a:p>
            <a:pPr marL="0" indent="0">
              <a:buNone/>
            </a:pPr>
            <a:r>
              <a:rPr lang="fr-FR" u="sng" dirty="0"/>
              <a:t>« </a:t>
            </a:r>
            <a:r>
              <a:rPr lang="fr-FR" b="1" dirty="0"/>
              <a:t>La torture </a:t>
            </a:r>
            <a:r>
              <a:rPr lang="fr-FR" dirty="0"/>
              <a:t>est l’événement le plus effroyable qu’un homme puisse garder du fond de soi »</a:t>
            </a:r>
          </a:p>
          <a:p>
            <a:pPr marL="0" indent="0">
              <a:buNone/>
            </a:pPr>
            <a:r>
              <a:rPr lang="fr-FR" b="1" i="1" u="sng" dirty="0"/>
              <a:t>La sacralité de l'être humain</a:t>
            </a:r>
          </a:p>
          <a:p>
            <a:pPr marL="0" indent="0">
              <a:buNone/>
            </a:pPr>
            <a:r>
              <a:rPr lang="fr-FR" b="1" i="1" u="sng" dirty="0"/>
              <a:t>Le tortionnaire</a:t>
            </a:r>
            <a:endParaRPr lang="fr-FR" dirty="0"/>
          </a:p>
          <a:p>
            <a:pPr marL="0" indent="0">
              <a:buNone/>
            </a:pPr>
            <a:r>
              <a:rPr lang="fr-FR" sz="2000" dirty="0"/>
              <a:t>« Il sera brisé de l’intérieur car nous savons faire sans laisser de trace ; s’il survit, jamais il n’oubliera le prix de son audace » </a:t>
            </a:r>
          </a:p>
          <a:p>
            <a:pPr marL="0" indent="0">
              <a:buNone/>
            </a:pPr>
            <a:r>
              <a:rPr lang="fr-FR" b="1" i="1" u="sng" dirty="0"/>
              <a:t>Le cerveau traumatique</a:t>
            </a:r>
          </a:p>
          <a:p>
            <a:pPr>
              <a:buFont typeface="Wingdings" panose="05000000000000000000" pitchFamily="2" charset="2"/>
              <a:buChar char="Ø"/>
            </a:pPr>
            <a:r>
              <a:rPr lang="fr-FR" sz="1800" dirty="0"/>
              <a:t>Viol</a:t>
            </a:r>
          </a:p>
          <a:p>
            <a:pPr>
              <a:buFont typeface="Wingdings" panose="05000000000000000000" pitchFamily="2" charset="2"/>
              <a:buChar char="Ø"/>
            </a:pPr>
            <a:r>
              <a:rPr lang="fr-FR" sz="1800" dirty="0"/>
              <a:t>Autres</a:t>
            </a:r>
            <a:r>
              <a:rPr lang="fr-FR" sz="2400" b="1" i="1" u="sng" dirty="0"/>
              <a:t> </a:t>
            </a:r>
          </a:p>
        </p:txBody>
      </p:sp>
    </p:spTree>
    <p:extLst>
      <p:ext uri="{BB962C8B-B14F-4D97-AF65-F5344CB8AC3E}">
        <p14:creationId xmlns:p14="http://schemas.microsoft.com/office/powerpoint/2010/main" val="871606367"/>
      </p:ext>
    </p:extLst>
  </p:cSld>
  <p:clrMapOvr>
    <a:masterClrMapping/>
  </p:clrMapOvr>
  <p:transition spd="slow">
    <p:wipe dir="d"/>
    <p:sndAc>
      <p:stSnd>
        <p:snd r:embed="rId2" name="bomb.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a:p>
            <a:endParaRPr lang="fr-FR" dirty="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0"/>
            <a:ext cx="8715400" cy="6642008"/>
          </a:xfrm>
          <a:prstGeom prst="rect">
            <a:avLst/>
          </a:prstGeom>
        </p:spPr>
      </p:pic>
    </p:spTree>
    <p:extLst>
      <p:ext uri="{BB962C8B-B14F-4D97-AF65-F5344CB8AC3E}">
        <p14:creationId xmlns:p14="http://schemas.microsoft.com/office/powerpoint/2010/main" val="3599351067"/>
      </p:ext>
    </p:extLst>
  </p:cSld>
  <p:clrMapOvr>
    <a:masterClrMapping/>
  </p:clrMapOvr>
  <p:transition spd="slow">
    <p:wipe dir="d"/>
    <p:sndAc>
      <p:stSnd>
        <p:snd r:embed="rId2" name="bomb.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59632" y="1556792"/>
            <a:ext cx="6379992" cy="4389437"/>
          </a:xfrm>
        </p:spPr>
      </p:pic>
      <p:pic>
        <p:nvPicPr>
          <p:cNvPr id="5" name="Espace réservé du contenu 3">
            <a:extLst>
              <a:ext uri="{FF2B5EF4-FFF2-40B4-BE49-F238E27FC236}">
                <a16:creationId xmlns:a16="http://schemas.microsoft.com/office/drawing/2014/main" id="{E4FCBBB7-7BEF-48C4-A0E2-663A6FEE6C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1226510"/>
            <a:ext cx="7488832" cy="5082810"/>
          </a:xfrm>
          <a:prstGeom prst="rect">
            <a:avLst/>
          </a:prstGeom>
        </p:spPr>
      </p:pic>
    </p:spTree>
    <p:extLst>
      <p:ext uri="{BB962C8B-B14F-4D97-AF65-F5344CB8AC3E}">
        <p14:creationId xmlns:p14="http://schemas.microsoft.com/office/powerpoint/2010/main" val="3021094208"/>
      </p:ext>
    </p:extLst>
  </p:cSld>
  <p:clrMapOvr>
    <a:masterClrMapping/>
  </p:clrMapOvr>
  <p:transition spd="slow">
    <p:wipe dir="d"/>
    <p:sndAc>
      <p:stSnd>
        <p:snd r:embed="rId2" name="bomb.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t>Quelques types de torture ou traitements cruels inhumains ou dégradants</a:t>
            </a:r>
          </a:p>
        </p:txBody>
      </p:sp>
      <p:sp>
        <p:nvSpPr>
          <p:cNvPr id="3" name="Espace réservé du contenu 2"/>
          <p:cNvSpPr>
            <a:spLocks noGrp="1"/>
          </p:cNvSpPr>
          <p:nvPr>
            <p:ph idx="1"/>
          </p:nvPr>
        </p:nvSpPr>
        <p:spPr/>
        <p:txBody>
          <a:bodyPr>
            <a:normAutofit fontScale="55000" lnSpcReduction="20000"/>
          </a:bodyPr>
          <a:lstStyle/>
          <a:p>
            <a:pPr marL="0" indent="0">
              <a:buNone/>
            </a:pPr>
            <a:r>
              <a:rPr lang="fr-FR" sz="2900" b="1" i="1" u="sng" dirty="0"/>
              <a:t>La torture blanche: </a:t>
            </a:r>
          </a:p>
          <a:p>
            <a:pPr>
              <a:buFont typeface="Wingdings" panose="05000000000000000000" pitchFamily="2" charset="2"/>
              <a:buChar char="Ø"/>
            </a:pPr>
            <a:r>
              <a:rPr lang="fr-FR" sz="2900" dirty="0"/>
              <a:t>brouillage des repères: cagoule sur la tête pour brouiller les repères de la victime</a:t>
            </a:r>
          </a:p>
          <a:p>
            <a:pPr hangingPunct="0">
              <a:buFont typeface="Wingdings" panose="05000000000000000000" pitchFamily="2" charset="2"/>
              <a:buChar char="Ø"/>
            </a:pPr>
            <a:r>
              <a:rPr lang="fr-FR" sz="2900" dirty="0"/>
              <a:t>Simulation d’exécution dans un cimetière</a:t>
            </a:r>
          </a:p>
          <a:p>
            <a:pPr lvl="0" hangingPunct="0">
              <a:buFont typeface="Wingdings" panose="05000000000000000000" pitchFamily="2" charset="2"/>
              <a:buChar char="Ø"/>
            </a:pPr>
            <a:r>
              <a:rPr lang="fr-FR" sz="2900" dirty="0"/>
              <a:t>Détention au secret</a:t>
            </a:r>
          </a:p>
          <a:p>
            <a:pPr hangingPunct="0">
              <a:buFont typeface="Wingdings" panose="05000000000000000000" pitchFamily="2" charset="2"/>
              <a:buChar char="Ø"/>
            </a:pPr>
            <a:r>
              <a:rPr lang="fr-FR" sz="2900" dirty="0"/>
              <a:t>Isolement total / Obscurité totale etc.</a:t>
            </a:r>
          </a:p>
          <a:p>
            <a:pPr marL="0" indent="0" hangingPunct="0">
              <a:buNone/>
            </a:pPr>
            <a:r>
              <a:rPr lang="fr-FR" sz="2900" b="1" i="1" u="sng" dirty="0"/>
              <a:t>Le viol</a:t>
            </a:r>
          </a:p>
          <a:p>
            <a:pPr marL="0" indent="0" hangingPunct="0">
              <a:buNone/>
            </a:pPr>
            <a:r>
              <a:rPr lang="fr-FR" sz="2900" b="1" i="1" u="sng" dirty="0"/>
              <a:t>Autres:</a:t>
            </a:r>
            <a:r>
              <a:rPr lang="fr-FR" sz="2900" u="sng" dirty="0"/>
              <a:t> </a:t>
            </a:r>
            <a:endParaRPr lang="fr-FR" sz="2900" b="1" i="1" u="sng" dirty="0"/>
          </a:p>
          <a:p>
            <a:pPr hangingPunct="0">
              <a:buFont typeface="Wingdings" panose="05000000000000000000" pitchFamily="2" charset="2"/>
              <a:buChar char="Ø"/>
            </a:pPr>
            <a:r>
              <a:rPr lang="fr-FR" sz="2900" dirty="0"/>
              <a:t>Les Privations de nourriture/ une alimentation impropre à la consommation</a:t>
            </a:r>
          </a:p>
          <a:p>
            <a:pPr hangingPunct="0">
              <a:buFont typeface="Wingdings" panose="05000000000000000000" pitchFamily="2" charset="2"/>
              <a:buChar char="Ø"/>
            </a:pPr>
            <a:r>
              <a:rPr lang="fr-FR" sz="2900" dirty="0"/>
              <a:t>Imposer une victime à boire ses urines et à manger ses excréments </a:t>
            </a:r>
          </a:p>
          <a:p>
            <a:pPr lvl="0" hangingPunct="0">
              <a:buFont typeface="Wingdings" panose="05000000000000000000" pitchFamily="2" charset="2"/>
              <a:buChar char="Ø"/>
            </a:pPr>
            <a:r>
              <a:rPr lang="fr-FR" sz="2900" dirty="0"/>
              <a:t>Condition de détention inhumaine (les poux, les punaises, les intempéries</a:t>
            </a:r>
          </a:p>
          <a:p>
            <a:pPr lvl="0" hangingPunct="0">
              <a:buFont typeface="Wingdings" panose="05000000000000000000" pitchFamily="2" charset="2"/>
              <a:buChar char="Ø"/>
            </a:pPr>
            <a:r>
              <a:rPr lang="fr-FR" sz="2900" dirty="0"/>
              <a:t>Meurtres maquillés en accidents de la voie publique</a:t>
            </a:r>
          </a:p>
          <a:p>
            <a:pPr lvl="0" hangingPunct="0">
              <a:buFont typeface="Wingdings" panose="05000000000000000000" pitchFamily="2" charset="2"/>
              <a:buChar char="Ø"/>
            </a:pPr>
            <a:r>
              <a:rPr lang="fr-FR" sz="2900" dirty="0"/>
              <a:t>Enlèvement et disparition</a:t>
            </a:r>
          </a:p>
          <a:p>
            <a:pPr lvl="0" hangingPunct="0">
              <a:buFont typeface="Wingdings" panose="05000000000000000000" pitchFamily="2" charset="2"/>
              <a:buChar char="Ø"/>
            </a:pPr>
            <a:r>
              <a:rPr lang="fr-FR" sz="2900" dirty="0"/>
              <a:t>Les arrestations musclées avec humiliation : la victime est déshabillée, nue, devant sa famille et la population avec uniquement un caleçon, menottée aux poignets et aux chevilles. </a:t>
            </a:r>
          </a:p>
          <a:p>
            <a:pPr lvl="0" hangingPunct="0">
              <a:buFont typeface="Wingdings" panose="05000000000000000000" pitchFamily="2" charset="2"/>
              <a:buChar char="Ø"/>
            </a:pPr>
            <a:r>
              <a:rPr lang="fr-FR" sz="2900" dirty="0"/>
              <a:t>Les bastonnades avec des coups sur la tête jusqu’à l’évanouissement de la victime </a:t>
            </a:r>
          </a:p>
          <a:p>
            <a:pPr lvl="0" hangingPunct="0">
              <a:buFont typeface="Wingdings" panose="05000000000000000000" pitchFamily="2" charset="2"/>
              <a:buChar char="Ø"/>
            </a:pPr>
            <a:endParaRPr lang="fr-FR" dirty="0"/>
          </a:p>
          <a:p>
            <a:pPr marL="0" indent="0" hangingPunct="0">
              <a:buNone/>
            </a:pPr>
            <a:endParaRPr lang="fr-FR" u="sng" dirty="0"/>
          </a:p>
          <a:p>
            <a:pPr>
              <a:buFont typeface="Wingdings" panose="05000000000000000000" pitchFamily="2" charset="2"/>
              <a:buChar char="Ø"/>
            </a:pPr>
            <a:endParaRPr lang="fr-FR" dirty="0"/>
          </a:p>
          <a:p>
            <a:pPr marL="0" indent="0">
              <a:buNone/>
            </a:pPr>
            <a:endParaRPr lang="fr-FR" dirty="0"/>
          </a:p>
          <a:p>
            <a:pPr>
              <a:buFont typeface="Wingdings" panose="05000000000000000000" pitchFamily="2" charset="2"/>
              <a:buChar char="Ø"/>
            </a:pPr>
            <a:endParaRPr lang="fr-FR" dirty="0"/>
          </a:p>
        </p:txBody>
      </p:sp>
    </p:spTree>
    <p:extLst>
      <p:ext uri="{BB962C8B-B14F-4D97-AF65-F5344CB8AC3E}">
        <p14:creationId xmlns:p14="http://schemas.microsoft.com/office/powerpoint/2010/main" val="1612330971"/>
      </p:ext>
    </p:extLst>
  </p:cSld>
  <p:clrMapOvr>
    <a:masterClrMapping/>
  </p:clrMapOvr>
  <p:transition spd="slow">
    <p:wipe dir="d"/>
    <p:sndAc>
      <p:stSnd>
        <p:snd r:embed="rId2" name="bomb.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séquelles physiques</a:t>
            </a:r>
          </a:p>
        </p:txBody>
      </p:sp>
      <p:sp>
        <p:nvSpPr>
          <p:cNvPr id="3" name="Espace réservé du contenu 2"/>
          <p:cNvSpPr>
            <a:spLocks noGrp="1"/>
          </p:cNvSpPr>
          <p:nvPr>
            <p:ph idx="1"/>
          </p:nvPr>
        </p:nvSpPr>
        <p:spPr/>
        <p:txBody>
          <a:bodyPr>
            <a:normAutofit fontScale="70000" lnSpcReduction="20000"/>
          </a:bodyPr>
          <a:lstStyle/>
          <a:p>
            <a:pPr lvl="0" hangingPunct="0">
              <a:buFont typeface="Wingdings" panose="05000000000000000000" pitchFamily="2" charset="2"/>
              <a:buChar char="q"/>
            </a:pPr>
            <a:r>
              <a:rPr lang="fr-FR" dirty="0"/>
              <a:t>Surdité: gifles </a:t>
            </a:r>
          </a:p>
          <a:p>
            <a:pPr lvl="0" hangingPunct="0">
              <a:buFont typeface="Wingdings" panose="05000000000000000000" pitchFamily="2" charset="2"/>
              <a:buChar char="q"/>
            </a:pPr>
            <a:r>
              <a:rPr lang="fr-FR" dirty="0"/>
              <a:t>Troubles de la vision avec myopie, déformation de la vision, presbytie surtout ceux isolées pendant longtemps dans des cellules sombres: la lumière du jour devient insupportable</a:t>
            </a:r>
          </a:p>
          <a:p>
            <a:pPr lvl="0" hangingPunct="0">
              <a:buFont typeface="Wingdings" panose="05000000000000000000" pitchFamily="2" charset="2"/>
              <a:buChar char="q"/>
            </a:pPr>
            <a:r>
              <a:rPr lang="fr-FR" dirty="0"/>
              <a:t>Des troubles de l’orientation temporo spatiale dans les positions anti physiologiques</a:t>
            </a:r>
          </a:p>
          <a:p>
            <a:pPr lvl="0" hangingPunct="0">
              <a:buFont typeface="Wingdings" panose="05000000000000000000" pitchFamily="2" charset="2"/>
              <a:buChar char="q"/>
            </a:pPr>
            <a:r>
              <a:rPr lang="fr-FR" dirty="0"/>
              <a:t>Les Céphalées, vertiges</a:t>
            </a:r>
          </a:p>
          <a:p>
            <a:pPr lvl="0" hangingPunct="0">
              <a:buFont typeface="Wingdings" panose="05000000000000000000" pitchFamily="2" charset="2"/>
              <a:buChar char="q"/>
            </a:pPr>
            <a:r>
              <a:rPr lang="fr-FR" dirty="0"/>
              <a:t>Les Douleurs diffuses avec asthénie physique</a:t>
            </a:r>
          </a:p>
          <a:p>
            <a:pPr lvl="0" hangingPunct="0">
              <a:buFont typeface="Wingdings" panose="05000000000000000000" pitchFamily="2" charset="2"/>
              <a:buChar char="q"/>
            </a:pPr>
            <a:r>
              <a:rPr lang="fr-FR" dirty="0"/>
              <a:t>Les Troubles métaboliques avec diabète, une Hypertension Tension Artérielle, des séquelles d’accidents vasculaires cérébraux</a:t>
            </a:r>
          </a:p>
          <a:p>
            <a:pPr lvl="0" hangingPunct="0">
              <a:buFont typeface="Wingdings" panose="05000000000000000000" pitchFamily="2" charset="2"/>
              <a:buChar char="q"/>
            </a:pPr>
            <a:r>
              <a:rPr lang="fr-FR" dirty="0"/>
              <a:t>Des Gastrites à cause de la mauvaise alimentation</a:t>
            </a:r>
          </a:p>
          <a:p>
            <a:pPr lvl="0" hangingPunct="0">
              <a:buFont typeface="Wingdings" panose="05000000000000000000" pitchFamily="2" charset="2"/>
              <a:buChar char="q"/>
            </a:pPr>
            <a:r>
              <a:rPr lang="fr-FR" dirty="0"/>
              <a:t>Des déformations des membres avec position vicieuse, Impotence fonctionnelle des membres </a:t>
            </a:r>
          </a:p>
          <a:p>
            <a:pPr lvl="0" hangingPunct="0">
              <a:buFont typeface="Wingdings" panose="05000000000000000000" pitchFamily="2" charset="2"/>
              <a:buChar char="q"/>
            </a:pPr>
            <a:r>
              <a:rPr lang="fr-FR" dirty="0"/>
              <a:t>Dysfonction érectile à cause du traumatisme par électrocution et étirement sexuel</a:t>
            </a:r>
          </a:p>
          <a:p>
            <a:pPr lvl="0" hangingPunct="0">
              <a:buFont typeface="Wingdings" panose="05000000000000000000" pitchFamily="2" charset="2"/>
              <a:buChar char="q"/>
            </a:pPr>
            <a:r>
              <a:rPr lang="fr-FR" dirty="0"/>
              <a:t>Des complications neurologiques avec des troubles de la sensibilité au niveau de certaines parties de corps surtout de membres</a:t>
            </a:r>
          </a:p>
          <a:p>
            <a:endParaRPr lang="fr-FR" dirty="0"/>
          </a:p>
        </p:txBody>
      </p:sp>
    </p:spTree>
    <p:extLst>
      <p:ext uri="{BB962C8B-B14F-4D97-AF65-F5344CB8AC3E}">
        <p14:creationId xmlns:p14="http://schemas.microsoft.com/office/powerpoint/2010/main" val="3560304907"/>
      </p:ext>
    </p:extLst>
  </p:cSld>
  <p:clrMapOvr>
    <a:masterClrMapping/>
  </p:clrMapOvr>
  <p:transition spd="slow">
    <p:wipe dir="d"/>
    <p:sndAc>
      <p:stSnd>
        <p:snd r:embed="rId2" name="bomb.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26" name="Object 2">
            <a:extLst>
              <a:ext uri="{FF2B5EF4-FFF2-40B4-BE49-F238E27FC236}">
                <a16:creationId xmlns:a16="http://schemas.microsoft.com/office/drawing/2014/main" id="{8D5F41C6-DA55-4DAD-BF6D-4F83579C1DC7}"/>
              </a:ext>
            </a:extLst>
          </p:cNvPr>
          <p:cNvGraphicFramePr>
            <a:graphicFrameLocks noChangeAspect="1"/>
          </p:cNvGraphicFramePr>
          <p:nvPr>
            <p:extLst>
              <p:ext uri="{D42A27DB-BD31-4B8C-83A1-F6EECF244321}">
                <p14:modId xmlns:p14="http://schemas.microsoft.com/office/powerpoint/2010/main" val="2858117207"/>
              </p:ext>
            </p:extLst>
          </p:nvPr>
        </p:nvGraphicFramePr>
        <p:xfrm>
          <a:off x="1260475" y="1484784"/>
          <a:ext cx="6300788" cy="5373216"/>
        </p:xfrm>
        <a:graphic>
          <a:graphicData uri="http://schemas.openxmlformats.org/presentationml/2006/ole">
            <mc:AlternateContent xmlns:mc="http://schemas.openxmlformats.org/markup-compatibility/2006">
              <mc:Choice xmlns:v="urn:schemas-microsoft-com:vml" Requires="v">
                <p:oleObj spid="_x0000_s11276" name="Image bitmap" r:id="rId4" imgW="4552381" imgH="4715533" progId="Paint.Picture">
                  <p:embed/>
                </p:oleObj>
              </mc:Choice>
              <mc:Fallback>
                <p:oleObj name="Image bitmap" r:id="rId4" imgW="4552381" imgH="4715533" progId="Paint.Picture">
                  <p:embed/>
                  <p:pic>
                    <p:nvPicPr>
                      <p:cNvPr id="77826" name="Object 2">
                        <a:extLst>
                          <a:ext uri="{FF2B5EF4-FFF2-40B4-BE49-F238E27FC236}">
                            <a16:creationId xmlns:a16="http://schemas.microsoft.com/office/drawing/2014/main" id="{8D5F41C6-DA55-4DAD-BF6D-4F83579C1D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0475" y="1484784"/>
                        <a:ext cx="6300788" cy="5373216"/>
                      </a:xfrm>
                      <a:prstGeom prst="rect">
                        <a:avLst/>
                      </a:prstGeom>
                      <a:noFill/>
                      <a:ln>
                        <a:noFill/>
                      </a:ln>
                      <a:effectLst/>
                    </p:spPr>
                  </p:pic>
                </p:oleObj>
              </mc:Fallback>
            </mc:AlternateContent>
          </a:graphicData>
        </a:graphic>
      </p:graphicFrame>
      <p:sp>
        <p:nvSpPr>
          <p:cNvPr id="3" name="Slide Number Placeholder 2">
            <a:extLst>
              <a:ext uri="{FF2B5EF4-FFF2-40B4-BE49-F238E27FC236}">
                <a16:creationId xmlns:a16="http://schemas.microsoft.com/office/drawing/2014/main" id="{B1DA6067-6F93-42F1-A739-0E57CB10A8BA}"/>
              </a:ext>
            </a:extLst>
          </p:cNvPr>
          <p:cNvSpPr>
            <a:spLocks noGrp="1"/>
          </p:cNvSpPr>
          <p:nvPr>
            <p:ph type="sldNum" sz="quarter" idx="11"/>
          </p:nvPr>
        </p:nvSpPr>
        <p:spPr>
          <a:xfrm>
            <a:off x="6553200" y="6245225"/>
            <a:ext cx="2133600" cy="476250"/>
          </a:xfrm>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fld id="{CC71EBF0-D040-4F65-94BE-75E347B7A360}" type="slidenum">
              <a:rPr lang="en-US" altLang="en-US" smtClean="0">
                <a:latin typeface="Arial" panose="020B0604020202020204" pitchFamily="34" charset="0"/>
              </a:rPr>
              <a:pPr eaLnBrk="1" hangingPunct="1">
                <a:defRPr/>
              </a:pPr>
              <a:t>16</a:t>
            </a:fld>
            <a:endParaRPr lang="en-US" altLang="en-US">
              <a:latin typeface="Arial" panose="020B0604020202020204" pitchFamily="34" charset="0"/>
            </a:endParaRPr>
          </a:p>
        </p:txBody>
      </p:sp>
      <p:sp>
        <p:nvSpPr>
          <p:cNvPr id="4" name="Footer Placeholder 3">
            <a:extLst>
              <a:ext uri="{FF2B5EF4-FFF2-40B4-BE49-F238E27FC236}">
                <a16:creationId xmlns:a16="http://schemas.microsoft.com/office/drawing/2014/main" id="{7E26E577-A2F4-4B16-BDC8-64B3D9D20CAA}"/>
              </a:ext>
            </a:extLst>
          </p:cNvPr>
          <p:cNvSpPr>
            <a:spLocks noGrp="1"/>
          </p:cNvSpPr>
          <p:nvPr>
            <p:ph type="ftr" sz="quarter" idx="10"/>
          </p:nvPr>
        </p:nvSpPr>
        <p:spPr/>
        <p:txBody>
          <a:bodyPr/>
          <a:lstStyle/>
          <a:p>
            <a:pPr>
              <a:defRPr/>
            </a:pPr>
            <a:r>
              <a:rPr lang="en-US" altLang="en-US"/>
              <a:t>Onder Ozkalipci , MD, Associate Prof. of Forensic Medicine</a:t>
            </a:r>
          </a:p>
        </p:txBody>
      </p:sp>
      <p:sp>
        <p:nvSpPr>
          <p:cNvPr id="2" name="Rectangle 1">
            <a:extLst>
              <a:ext uri="{FF2B5EF4-FFF2-40B4-BE49-F238E27FC236}">
                <a16:creationId xmlns:a16="http://schemas.microsoft.com/office/drawing/2014/main" id="{6CB085DD-D615-4A53-B76B-E90B40F5E28E}"/>
              </a:ext>
            </a:extLst>
          </p:cNvPr>
          <p:cNvSpPr/>
          <p:nvPr/>
        </p:nvSpPr>
        <p:spPr>
          <a:xfrm>
            <a:off x="3707904" y="836712"/>
            <a:ext cx="1728192" cy="369332"/>
          </a:xfrm>
          <a:prstGeom prst="rect">
            <a:avLst/>
          </a:prstGeom>
        </p:spPr>
        <p:txBody>
          <a:bodyPr wrap="square">
            <a:spAutoFit/>
          </a:bodyPr>
          <a:lstStyle/>
          <a:p>
            <a:r>
              <a:rPr lang="fr-FR" dirty="0"/>
              <a:t>Les gifles</a:t>
            </a:r>
          </a:p>
        </p:txBody>
      </p:sp>
    </p:spTree>
    <p:extLst>
      <p:ext uri="{BB962C8B-B14F-4D97-AF65-F5344CB8AC3E}">
        <p14:creationId xmlns:p14="http://schemas.microsoft.com/office/powerpoint/2010/main" val="211251019"/>
      </p:ext>
    </p:extLst>
  </p:cSld>
  <p:clrMapOvr>
    <a:masterClrMapping/>
  </p:clrMapOvr>
  <p:transition spd="slow">
    <p:wipe dir="d"/>
    <p:sndAc>
      <p:stSnd>
        <p:snd r:embed="rId3" name="bomb.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50" name="Object 2">
            <a:extLst>
              <a:ext uri="{FF2B5EF4-FFF2-40B4-BE49-F238E27FC236}">
                <a16:creationId xmlns:a16="http://schemas.microsoft.com/office/drawing/2014/main" id="{2EDFBE6E-3300-40CA-ABD5-C7F2A0D0023C}"/>
              </a:ext>
            </a:extLst>
          </p:cNvPr>
          <p:cNvGraphicFramePr>
            <a:graphicFrameLocks noChangeAspect="1"/>
          </p:cNvGraphicFramePr>
          <p:nvPr>
            <p:extLst>
              <p:ext uri="{D42A27DB-BD31-4B8C-83A1-F6EECF244321}">
                <p14:modId xmlns:p14="http://schemas.microsoft.com/office/powerpoint/2010/main" val="1108613492"/>
              </p:ext>
            </p:extLst>
          </p:nvPr>
        </p:nvGraphicFramePr>
        <p:xfrm>
          <a:off x="1043608" y="1512342"/>
          <a:ext cx="6769100" cy="5209133"/>
        </p:xfrm>
        <a:graphic>
          <a:graphicData uri="http://schemas.openxmlformats.org/presentationml/2006/ole">
            <mc:AlternateContent xmlns:mc="http://schemas.openxmlformats.org/markup-compatibility/2006">
              <mc:Choice xmlns:v="urn:schemas-microsoft-com:vml" Requires="v">
                <p:oleObj spid="_x0000_s12300" name="Image bitmap" r:id="rId4" imgW="4723810" imgH="4563112" progId="Paint.Picture">
                  <p:embed/>
                </p:oleObj>
              </mc:Choice>
              <mc:Fallback>
                <p:oleObj name="Image bitmap" r:id="rId4" imgW="4723810" imgH="4563112" progId="Paint.Picture">
                  <p:embed/>
                  <p:pic>
                    <p:nvPicPr>
                      <p:cNvPr id="78850" name="Object 2">
                        <a:extLst>
                          <a:ext uri="{FF2B5EF4-FFF2-40B4-BE49-F238E27FC236}">
                            <a16:creationId xmlns:a16="http://schemas.microsoft.com/office/drawing/2014/main" id="{2EDFBE6E-3300-40CA-ABD5-C7F2A0D002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1512342"/>
                        <a:ext cx="6769100" cy="5209133"/>
                      </a:xfrm>
                      <a:prstGeom prst="rect">
                        <a:avLst/>
                      </a:prstGeom>
                      <a:noFill/>
                      <a:ln>
                        <a:noFill/>
                      </a:ln>
                      <a:effectLst/>
                    </p:spPr>
                  </p:pic>
                </p:oleObj>
              </mc:Fallback>
            </mc:AlternateContent>
          </a:graphicData>
        </a:graphic>
      </p:graphicFrame>
      <p:sp>
        <p:nvSpPr>
          <p:cNvPr id="3" name="Slide Number Placeholder 2">
            <a:extLst>
              <a:ext uri="{FF2B5EF4-FFF2-40B4-BE49-F238E27FC236}">
                <a16:creationId xmlns:a16="http://schemas.microsoft.com/office/drawing/2014/main" id="{EC7B335F-9192-4EEF-A89D-513D891BD46D}"/>
              </a:ext>
            </a:extLst>
          </p:cNvPr>
          <p:cNvSpPr>
            <a:spLocks noGrp="1"/>
          </p:cNvSpPr>
          <p:nvPr>
            <p:ph type="sldNum" sz="quarter" idx="11"/>
          </p:nvPr>
        </p:nvSpPr>
        <p:spPr>
          <a:xfrm>
            <a:off x="6553200" y="6245225"/>
            <a:ext cx="2133600" cy="476250"/>
          </a:xfrm>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fld id="{35B4413F-D2AB-4338-B9B8-5E733123FB2D}" type="slidenum">
              <a:rPr lang="en-US" altLang="en-US" smtClean="0">
                <a:latin typeface="Arial" panose="020B0604020202020204" pitchFamily="34" charset="0"/>
              </a:rPr>
              <a:pPr eaLnBrk="1" hangingPunct="1">
                <a:defRPr/>
              </a:pPr>
              <a:t>17</a:t>
            </a:fld>
            <a:endParaRPr lang="en-US" altLang="en-US">
              <a:latin typeface="Arial" panose="020B0604020202020204" pitchFamily="34" charset="0"/>
            </a:endParaRPr>
          </a:p>
        </p:txBody>
      </p:sp>
      <p:sp>
        <p:nvSpPr>
          <p:cNvPr id="4" name="Footer Placeholder 3">
            <a:extLst>
              <a:ext uri="{FF2B5EF4-FFF2-40B4-BE49-F238E27FC236}">
                <a16:creationId xmlns:a16="http://schemas.microsoft.com/office/drawing/2014/main" id="{03BCA509-D57A-40D6-BBB1-403584673B54}"/>
              </a:ext>
            </a:extLst>
          </p:cNvPr>
          <p:cNvSpPr>
            <a:spLocks noGrp="1"/>
          </p:cNvSpPr>
          <p:nvPr>
            <p:ph type="ftr" sz="quarter" idx="10"/>
          </p:nvPr>
        </p:nvSpPr>
        <p:spPr/>
        <p:txBody>
          <a:bodyPr/>
          <a:lstStyle/>
          <a:p>
            <a:pPr>
              <a:defRPr/>
            </a:pPr>
            <a:r>
              <a:rPr lang="en-US" altLang="en-US"/>
              <a:t>Onder Ozkalipci , MD, Associate Prof. of Forensic Medicine</a:t>
            </a:r>
          </a:p>
        </p:txBody>
      </p:sp>
      <p:sp>
        <p:nvSpPr>
          <p:cNvPr id="2" name="Rectangle 1">
            <a:extLst>
              <a:ext uri="{FF2B5EF4-FFF2-40B4-BE49-F238E27FC236}">
                <a16:creationId xmlns:a16="http://schemas.microsoft.com/office/drawing/2014/main" id="{AD805BAD-4C90-492A-86A7-D0E3626378C9}"/>
              </a:ext>
            </a:extLst>
          </p:cNvPr>
          <p:cNvSpPr/>
          <p:nvPr/>
        </p:nvSpPr>
        <p:spPr>
          <a:xfrm>
            <a:off x="4018258" y="980728"/>
            <a:ext cx="1107483" cy="369332"/>
          </a:xfrm>
          <a:prstGeom prst="rect">
            <a:avLst/>
          </a:prstGeom>
        </p:spPr>
        <p:txBody>
          <a:bodyPr wrap="none">
            <a:spAutoFit/>
          </a:bodyPr>
          <a:lstStyle/>
          <a:p>
            <a:r>
              <a:rPr lang="fr-FR" dirty="0"/>
              <a:t>Les gifles</a:t>
            </a:r>
          </a:p>
        </p:txBody>
      </p:sp>
    </p:spTree>
    <p:extLst>
      <p:ext uri="{BB962C8B-B14F-4D97-AF65-F5344CB8AC3E}">
        <p14:creationId xmlns:p14="http://schemas.microsoft.com/office/powerpoint/2010/main" val="2298916839"/>
      </p:ext>
    </p:extLst>
  </p:cSld>
  <p:clrMapOvr>
    <a:masterClrMapping/>
  </p:clrMapOvr>
  <p:transition spd="slow">
    <p:wipe dir="d"/>
    <p:sndAc>
      <p:stSnd>
        <p:snd r:embed="rId3" name="bomb.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631" y="3213886"/>
            <a:ext cx="3468290" cy="2634145"/>
          </a:xfrm>
          <a:prstGeom prst="rect">
            <a:avLst/>
          </a:prstGeom>
          <a:ln>
            <a:noFill/>
          </a:ln>
          <a:effectLst>
            <a:softEdge rad="112500"/>
          </a:effectLst>
        </p:spPr>
      </p:pic>
      <p:pic>
        <p:nvPicPr>
          <p:cNvPr id="4" name="Picture 2" descr="falanga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0477" y="1085850"/>
            <a:ext cx="3248453" cy="46238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7553582"/>
      </p:ext>
    </p:extLst>
  </p:cSld>
  <p:clrMapOvr>
    <a:masterClrMapping/>
  </p:clrMapOvr>
  <p:transition spd="slow">
    <p:wipe dir="d"/>
    <p:sndAc>
      <p:stSnd>
        <p:snd r:embed="rId2" name="bomb.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ACEBCDF1-DC19-452E-A820-75FF205036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692696"/>
            <a:ext cx="3631029" cy="5993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8028234"/>
      </p:ext>
    </p:extLst>
  </p:cSld>
  <p:clrMapOvr>
    <a:masterClrMapping/>
  </p:clrMapOvr>
  <p:transition spd="slow">
    <p:wipe dir="d"/>
    <p:sndAc>
      <p:stSnd>
        <p:snd r:embed="rId2" name="bomb.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90734"/>
            <a:ext cx="8229600" cy="1143000"/>
          </a:xfrm>
        </p:spPr>
        <p:txBody>
          <a:bodyPr/>
          <a:lstStyle/>
          <a:p>
            <a:r>
              <a:rPr lang="fr-FR" dirty="0"/>
              <a:t>Echelle d’Evaluation</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789138223"/>
              </p:ext>
            </p:extLst>
          </p:nvPr>
        </p:nvGraphicFramePr>
        <p:xfrm>
          <a:off x="683568" y="1796584"/>
          <a:ext cx="7416824" cy="4800769"/>
        </p:xfrm>
        <a:graphic>
          <a:graphicData uri="http://schemas.openxmlformats.org/drawingml/2006/table">
            <a:tbl>
              <a:tblPr firstRow="1" firstCol="1" bandRow="1">
                <a:tableStyleId>{5C22544A-7EE6-4342-B048-85BDC9FD1C3A}</a:tableStyleId>
              </a:tblPr>
              <a:tblGrid>
                <a:gridCol w="520530">
                  <a:extLst>
                    <a:ext uri="{9D8B030D-6E8A-4147-A177-3AD203B41FA5}">
                      <a16:colId xmlns:a16="http://schemas.microsoft.com/office/drawing/2014/main" val="3307157116"/>
                    </a:ext>
                  </a:extLst>
                </a:gridCol>
                <a:gridCol w="3644456">
                  <a:extLst>
                    <a:ext uri="{9D8B030D-6E8A-4147-A177-3AD203B41FA5}">
                      <a16:colId xmlns:a16="http://schemas.microsoft.com/office/drawing/2014/main" val="3512559294"/>
                    </a:ext>
                  </a:extLst>
                </a:gridCol>
                <a:gridCol w="942723">
                  <a:extLst>
                    <a:ext uri="{9D8B030D-6E8A-4147-A177-3AD203B41FA5}">
                      <a16:colId xmlns:a16="http://schemas.microsoft.com/office/drawing/2014/main" val="2570932941"/>
                    </a:ext>
                  </a:extLst>
                </a:gridCol>
                <a:gridCol w="734214">
                  <a:extLst>
                    <a:ext uri="{9D8B030D-6E8A-4147-A177-3AD203B41FA5}">
                      <a16:colId xmlns:a16="http://schemas.microsoft.com/office/drawing/2014/main" val="2817993023"/>
                    </a:ext>
                  </a:extLst>
                </a:gridCol>
                <a:gridCol w="733474">
                  <a:extLst>
                    <a:ext uri="{9D8B030D-6E8A-4147-A177-3AD203B41FA5}">
                      <a16:colId xmlns:a16="http://schemas.microsoft.com/office/drawing/2014/main" val="1278885775"/>
                    </a:ext>
                  </a:extLst>
                </a:gridCol>
                <a:gridCol w="841427">
                  <a:extLst>
                    <a:ext uri="{9D8B030D-6E8A-4147-A177-3AD203B41FA5}">
                      <a16:colId xmlns:a16="http://schemas.microsoft.com/office/drawing/2014/main" val="3173562020"/>
                    </a:ext>
                  </a:extLst>
                </a:gridCol>
              </a:tblGrid>
              <a:tr h="300894">
                <a:tc>
                  <a:txBody>
                    <a:bodyPr/>
                    <a:lstStyle/>
                    <a:p>
                      <a:pPr>
                        <a:lnSpc>
                          <a:spcPct val="115000"/>
                        </a:lnSpc>
                        <a:spcAft>
                          <a:spcPts val="1000"/>
                        </a:spcAft>
                      </a:pPr>
                      <a:r>
                        <a:rPr lang="fr-FR" sz="900">
                          <a:effectLst/>
                        </a:rPr>
                        <a:t> </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pPr>
                        <a:lnSpc>
                          <a:spcPct val="115000"/>
                        </a:lnSpc>
                        <a:spcAft>
                          <a:spcPts val="1000"/>
                        </a:spcAft>
                      </a:pPr>
                      <a:r>
                        <a:rPr lang="fr-FR" sz="900">
                          <a:effectLst/>
                        </a:rPr>
                        <a:t> </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pPr algn="ctr">
                        <a:lnSpc>
                          <a:spcPct val="115000"/>
                        </a:lnSpc>
                        <a:spcAft>
                          <a:spcPts val="1000"/>
                        </a:spcAft>
                      </a:pPr>
                      <a:r>
                        <a:rPr lang="fr-FR" sz="800">
                          <a:effectLst/>
                        </a:rPr>
                        <a:t>Tout à fait  vrai</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pPr>
                        <a:lnSpc>
                          <a:spcPct val="115000"/>
                        </a:lnSpc>
                        <a:spcAft>
                          <a:spcPts val="1000"/>
                        </a:spcAft>
                      </a:pPr>
                      <a:r>
                        <a:rPr lang="fr-FR" sz="800">
                          <a:effectLst/>
                        </a:rPr>
                        <a:t>Plutôt vrai</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pPr>
                        <a:lnSpc>
                          <a:spcPct val="115000"/>
                        </a:lnSpc>
                        <a:spcAft>
                          <a:spcPts val="1000"/>
                        </a:spcAft>
                      </a:pPr>
                      <a:r>
                        <a:rPr lang="fr-FR" sz="800">
                          <a:effectLst/>
                        </a:rPr>
                        <a:t>Plutôt faux</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pPr>
                        <a:lnSpc>
                          <a:spcPct val="115000"/>
                        </a:lnSpc>
                        <a:spcAft>
                          <a:spcPts val="1000"/>
                        </a:spcAft>
                      </a:pPr>
                      <a:r>
                        <a:rPr lang="fr-FR" sz="800">
                          <a:effectLst/>
                        </a:rPr>
                        <a:t>Tout à fait faux</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extLst>
                  <a:ext uri="{0D108BD9-81ED-4DB2-BD59-A6C34878D82A}">
                    <a16:rowId xmlns:a16="http://schemas.microsoft.com/office/drawing/2014/main" val="562831878"/>
                  </a:ext>
                </a:extLst>
              </a:tr>
              <a:tr h="474780">
                <a:tc>
                  <a:txBody>
                    <a:bodyPr/>
                    <a:lstStyle/>
                    <a:p>
                      <a:pPr>
                        <a:lnSpc>
                          <a:spcPct val="115000"/>
                        </a:lnSpc>
                        <a:spcAft>
                          <a:spcPts val="1000"/>
                        </a:spcAft>
                      </a:pPr>
                      <a:r>
                        <a:rPr lang="fr-FR" sz="900">
                          <a:effectLst/>
                        </a:rPr>
                        <a:t>1.</a:t>
                      </a:r>
                      <a:endParaRPr lang="fr-FR" sz="700">
                        <a:effectLst/>
                      </a:endParaRPr>
                    </a:p>
                    <a:p>
                      <a:pPr>
                        <a:lnSpc>
                          <a:spcPct val="115000"/>
                        </a:lnSpc>
                        <a:spcAft>
                          <a:spcPts val="1000"/>
                        </a:spcAft>
                      </a:pPr>
                      <a:r>
                        <a:rPr lang="fr-FR" sz="900">
                          <a:effectLst/>
                        </a:rPr>
                        <a:t>C</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pPr>
                        <a:lnSpc>
                          <a:spcPct val="115000"/>
                        </a:lnSpc>
                        <a:spcAft>
                          <a:spcPts val="1000"/>
                        </a:spcAft>
                      </a:pPr>
                      <a:r>
                        <a:rPr lang="fr-FR" sz="800">
                          <a:effectLst/>
                        </a:rPr>
                        <a:t>J’éprouve fréquemment de l’agacement ou de l’irritation quand les choses ne peuvent se passer comme prévu</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extLst>
                  <a:ext uri="{0D108BD9-81ED-4DB2-BD59-A6C34878D82A}">
                    <a16:rowId xmlns:a16="http://schemas.microsoft.com/office/drawing/2014/main" val="3309594392"/>
                  </a:ext>
                </a:extLst>
              </a:tr>
              <a:tr h="300894">
                <a:tc>
                  <a:txBody>
                    <a:bodyPr/>
                    <a:lstStyle/>
                    <a:p>
                      <a:pPr>
                        <a:lnSpc>
                          <a:spcPct val="115000"/>
                        </a:lnSpc>
                        <a:spcAft>
                          <a:spcPts val="1000"/>
                        </a:spcAft>
                      </a:pPr>
                      <a:r>
                        <a:rPr lang="fr-FR" sz="900">
                          <a:effectLst/>
                        </a:rPr>
                        <a:t>2.P</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pPr>
                        <a:lnSpc>
                          <a:spcPct val="115000"/>
                        </a:lnSpc>
                        <a:spcAft>
                          <a:spcPts val="1000"/>
                        </a:spcAft>
                      </a:pPr>
                      <a:r>
                        <a:rPr lang="fr-FR" sz="800">
                          <a:effectLst/>
                        </a:rPr>
                        <a:t>J’ai du mal à &lt;&lt;décrocher &gt;&gt;le weekend et à ne plus penser au travail</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extLst>
                  <a:ext uri="{0D108BD9-81ED-4DB2-BD59-A6C34878D82A}">
                    <a16:rowId xmlns:a16="http://schemas.microsoft.com/office/drawing/2014/main" val="17095991"/>
                  </a:ext>
                </a:extLst>
              </a:tr>
              <a:tr h="538160">
                <a:tc>
                  <a:txBody>
                    <a:bodyPr/>
                    <a:lstStyle/>
                    <a:p>
                      <a:pPr>
                        <a:lnSpc>
                          <a:spcPct val="115000"/>
                        </a:lnSpc>
                        <a:spcAft>
                          <a:spcPts val="1000"/>
                        </a:spcAft>
                      </a:pPr>
                      <a:r>
                        <a:rPr lang="fr-FR" sz="900" dirty="0">
                          <a:effectLst/>
                        </a:rPr>
                        <a:t>3.C</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pPr>
                        <a:lnSpc>
                          <a:spcPct val="115000"/>
                        </a:lnSpc>
                        <a:spcAft>
                          <a:spcPts val="1000"/>
                        </a:spcAft>
                      </a:pPr>
                      <a:r>
                        <a:rPr lang="fr-FR" sz="800">
                          <a:effectLst/>
                        </a:rPr>
                        <a:t>Je coupe souvent la parole aux autres</a:t>
                      </a:r>
                      <a:endParaRPr lang="fr-FR" sz="700">
                        <a:effectLst/>
                      </a:endParaRPr>
                    </a:p>
                    <a:p>
                      <a:pPr>
                        <a:lnSpc>
                          <a:spcPct val="115000"/>
                        </a:lnSpc>
                        <a:spcAft>
                          <a:spcPts val="1000"/>
                        </a:spcAft>
                      </a:pPr>
                      <a:r>
                        <a:rPr lang="fr-FR" sz="800">
                          <a:effectLst/>
                        </a:rPr>
                        <a:t> et cherche à imposer mon point de vue de travail</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extLst>
                  <a:ext uri="{0D108BD9-81ED-4DB2-BD59-A6C34878D82A}">
                    <a16:rowId xmlns:a16="http://schemas.microsoft.com/office/drawing/2014/main" val="3125237905"/>
                  </a:ext>
                </a:extLst>
              </a:tr>
              <a:tr h="300894">
                <a:tc>
                  <a:txBody>
                    <a:bodyPr/>
                    <a:lstStyle/>
                    <a:p>
                      <a:pPr>
                        <a:lnSpc>
                          <a:spcPct val="115000"/>
                        </a:lnSpc>
                        <a:spcAft>
                          <a:spcPts val="1000"/>
                        </a:spcAft>
                      </a:pPr>
                      <a:r>
                        <a:rPr lang="fr-FR" sz="900">
                          <a:effectLst/>
                        </a:rPr>
                        <a:t>4S</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pPr>
                        <a:lnSpc>
                          <a:spcPct val="115000"/>
                        </a:lnSpc>
                        <a:spcAft>
                          <a:spcPts val="1000"/>
                        </a:spcAft>
                      </a:pPr>
                      <a:r>
                        <a:rPr lang="fr-FR" sz="800">
                          <a:effectLst/>
                        </a:rPr>
                        <a:t>J’ai des problèmes de sommeil (Difficultés à m’endormir ou réveils précoces)</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extLst>
                  <a:ext uri="{0D108BD9-81ED-4DB2-BD59-A6C34878D82A}">
                    <a16:rowId xmlns:a16="http://schemas.microsoft.com/office/drawing/2014/main" val="1025857649"/>
                  </a:ext>
                </a:extLst>
              </a:tr>
              <a:tr h="447985">
                <a:tc>
                  <a:txBody>
                    <a:bodyPr/>
                    <a:lstStyle/>
                    <a:p>
                      <a:pPr>
                        <a:lnSpc>
                          <a:spcPct val="115000"/>
                        </a:lnSpc>
                        <a:spcAft>
                          <a:spcPts val="1000"/>
                        </a:spcAft>
                      </a:pPr>
                      <a:r>
                        <a:rPr lang="fr-FR" sz="900">
                          <a:effectLst/>
                        </a:rPr>
                        <a:t>5 P</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pPr>
                        <a:lnSpc>
                          <a:spcPct val="115000"/>
                        </a:lnSpc>
                        <a:spcAft>
                          <a:spcPts val="1000"/>
                        </a:spcAft>
                      </a:pPr>
                      <a:r>
                        <a:rPr lang="fr-FR" sz="800">
                          <a:effectLst/>
                        </a:rPr>
                        <a:t>Apres avoir terminer une tache, je peux être soucieux et ruminer des pensées négatives à un sujet</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extLst>
                  <a:ext uri="{0D108BD9-81ED-4DB2-BD59-A6C34878D82A}">
                    <a16:rowId xmlns:a16="http://schemas.microsoft.com/office/drawing/2014/main" val="2734525980"/>
                  </a:ext>
                </a:extLst>
              </a:tr>
              <a:tr h="300894">
                <a:tc>
                  <a:txBody>
                    <a:bodyPr/>
                    <a:lstStyle/>
                    <a:p>
                      <a:pPr>
                        <a:lnSpc>
                          <a:spcPct val="115000"/>
                        </a:lnSpc>
                        <a:spcAft>
                          <a:spcPts val="1000"/>
                        </a:spcAft>
                      </a:pPr>
                      <a:r>
                        <a:rPr lang="fr-FR" sz="900">
                          <a:effectLst/>
                        </a:rPr>
                        <a:t>6.S</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pPr>
                        <a:lnSpc>
                          <a:spcPct val="115000"/>
                        </a:lnSpc>
                        <a:spcAft>
                          <a:spcPts val="1000"/>
                        </a:spcAft>
                      </a:pPr>
                      <a:r>
                        <a:rPr lang="fr-FR" sz="800">
                          <a:effectLst/>
                        </a:rPr>
                        <a:t>Il m’arrive, face à un supérieur, d’avoir la gorge serrée et  les mains moites ne sachant  quoi dire</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extLst>
                  <a:ext uri="{0D108BD9-81ED-4DB2-BD59-A6C34878D82A}">
                    <a16:rowId xmlns:a16="http://schemas.microsoft.com/office/drawing/2014/main" val="1055663054"/>
                  </a:ext>
                </a:extLst>
              </a:tr>
              <a:tr h="300894">
                <a:tc>
                  <a:txBody>
                    <a:bodyPr/>
                    <a:lstStyle/>
                    <a:p>
                      <a:pPr>
                        <a:lnSpc>
                          <a:spcPct val="115000"/>
                        </a:lnSpc>
                        <a:spcAft>
                          <a:spcPts val="1000"/>
                        </a:spcAft>
                      </a:pPr>
                      <a:r>
                        <a:rPr lang="fr-FR" sz="900">
                          <a:effectLst/>
                        </a:rPr>
                        <a:t>7.S</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pPr>
                        <a:lnSpc>
                          <a:spcPct val="115000"/>
                        </a:lnSpc>
                        <a:spcAft>
                          <a:spcPts val="1000"/>
                        </a:spcAft>
                      </a:pPr>
                      <a:r>
                        <a:rPr lang="fr-FR" sz="800">
                          <a:effectLst/>
                        </a:rPr>
                        <a:t>J’ai souvent recours à l’alcool ou à la cigarette pour me procurer 1 détente</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extLst>
                  <a:ext uri="{0D108BD9-81ED-4DB2-BD59-A6C34878D82A}">
                    <a16:rowId xmlns:a16="http://schemas.microsoft.com/office/drawing/2014/main" val="3417222591"/>
                  </a:ext>
                </a:extLst>
              </a:tr>
              <a:tr h="300894">
                <a:tc>
                  <a:txBody>
                    <a:bodyPr/>
                    <a:lstStyle/>
                    <a:p>
                      <a:pPr>
                        <a:lnSpc>
                          <a:spcPct val="115000"/>
                        </a:lnSpc>
                        <a:spcAft>
                          <a:spcPts val="1000"/>
                        </a:spcAft>
                      </a:pPr>
                      <a:r>
                        <a:rPr lang="fr-FR" sz="900">
                          <a:effectLst/>
                        </a:rPr>
                        <a:t>8.P</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pPr>
                        <a:lnSpc>
                          <a:spcPct val="115000"/>
                        </a:lnSpc>
                        <a:spcAft>
                          <a:spcPts val="1000"/>
                        </a:spcAft>
                      </a:pPr>
                      <a:r>
                        <a:rPr lang="fr-FR" sz="800">
                          <a:effectLst/>
                        </a:rPr>
                        <a:t>Je suis moins satisfait de moi et je pense ne pas être toujours &lt;&lt;à la hauteur&gt;&gt; dans mon travail</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pPr>
                        <a:lnSpc>
                          <a:spcPct val="115000"/>
                        </a:lnSpc>
                        <a:spcAft>
                          <a:spcPts val="1000"/>
                        </a:spcAft>
                      </a:pPr>
                      <a:r>
                        <a:rPr lang="fr-FR" sz="800">
                          <a:effectLst/>
                        </a:rPr>
                        <a:t> </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pPr>
                        <a:lnSpc>
                          <a:spcPct val="115000"/>
                        </a:lnSpc>
                        <a:spcAft>
                          <a:spcPts val="1000"/>
                        </a:spcAft>
                      </a:pPr>
                      <a:r>
                        <a:rPr lang="fr-FR" sz="800">
                          <a:effectLst/>
                        </a:rPr>
                        <a:t> </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pPr>
                        <a:lnSpc>
                          <a:spcPct val="115000"/>
                        </a:lnSpc>
                        <a:spcAft>
                          <a:spcPts val="1000"/>
                        </a:spcAft>
                      </a:pPr>
                      <a:r>
                        <a:rPr lang="fr-FR" sz="800">
                          <a:effectLst/>
                        </a:rPr>
                        <a:t> </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pPr>
                        <a:lnSpc>
                          <a:spcPct val="115000"/>
                        </a:lnSpc>
                        <a:spcAft>
                          <a:spcPts val="1000"/>
                        </a:spcAft>
                      </a:pPr>
                      <a:r>
                        <a:rPr lang="fr-FR" sz="800">
                          <a:effectLst/>
                        </a:rPr>
                        <a:t> </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extLst>
                  <a:ext uri="{0D108BD9-81ED-4DB2-BD59-A6C34878D82A}">
                    <a16:rowId xmlns:a16="http://schemas.microsoft.com/office/drawing/2014/main" val="1917156766"/>
                  </a:ext>
                </a:extLst>
              </a:tr>
              <a:tr h="300894">
                <a:tc>
                  <a:txBody>
                    <a:bodyPr/>
                    <a:lstStyle/>
                    <a:p>
                      <a:pPr>
                        <a:lnSpc>
                          <a:spcPct val="115000"/>
                        </a:lnSpc>
                        <a:spcAft>
                          <a:spcPts val="1000"/>
                        </a:spcAft>
                      </a:pPr>
                      <a:r>
                        <a:rPr lang="fr-FR" sz="900">
                          <a:effectLst/>
                        </a:rPr>
                        <a:t>9.C</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pPr>
                        <a:lnSpc>
                          <a:spcPct val="115000"/>
                        </a:lnSpc>
                        <a:spcAft>
                          <a:spcPts val="1000"/>
                        </a:spcAft>
                      </a:pPr>
                      <a:r>
                        <a:rPr lang="fr-FR" sz="800">
                          <a:effectLst/>
                        </a:rPr>
                        <a:t>J’ai l’impression de travailler  trop rapidement par manque de temps</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extLst>
                  <a:ext uri="{0D108BD9-81ED-4DB2-BD59-A6C34878D82A}">
                    <a16:rowId xmlns:a16="http://schemas.microsoft.com/office/drawing/2014/main" val="4136626901"/>
                  </a:ext>
                </a:extLst>
              </a:tr>
              <a:tr h="447985">
                <a:tc>
                  <a:txBody>
                    <a:bodyPr/>
                    <a:lstStyle/>
                    <a:p>
                      <a:pPr>
                        <a:lnSpc>
                          <a:spcPct val="115000"/>
                        </a:lnSpc>
                        <a:spcAft>
                          <a:spcPts val="1000"/>
                        </a:spcAft>
                      </a:pPr>
                      <a:r>
                        <a:rPr lang="fr-FR" sz="900">
                          <a:effectLst/>
                        </a:rPr>
                        <a:t>10.C</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pPr>
                        <a:lnSpc>
                          <a:spcPct val="115000"/>
                        </a:lnSpc>
                        <a:spcAft>
                          <a:spcPts val="1000"/>
                        </a:spcAft>
                      </a:pPr>
                      <a:r>
                        <a:rPr lang="fr-FR" sz="800">
                          <a:effectLst/>
                        </a:rPr>
                        <a:t>Il m’arrive de perdre mon calme et de m’emporter vis-à-vis de mon entourage professionnel</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extLst>
                  <a:ext uri="{0D108BD9-81ED-4DB2-BD59-A6C34878D82A}">
                    <a16:rowId xmlns:a16="http://schemas.microsoft.com/office/drawing/2014/main" val="268621106"/>
                  </a:ext>
                </a:extLst>
              </a:tr>
              <a:tr h="437168">
                <a:tc>
                  <a:txBody>
                    <a:bodyPr/>
                    <a:lstStyle/>
                    <a:p>
                      <a:pPr>
                        <a:lnSpc>
                          <a:spcPct val="115000"/>
                        </a:lnSpc>
                        <a:spcAft>
                          <a:spcPts val="1000"/>
                        </a:spcAft>
                      </a:pPr>
                      <a:r>
                        <a:rPr lang="fr-FR" sz="900">
                          <a:effectLst/>
                        </a:rPr>
                        <a:t>11.S</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pPr>
                        <a:lnSpc>
                          <a:spcPct val="115000"/>
                        </a:lnSpc>
                        <a:spcAft>
                          <a:spcPts val="1000"/>
                        </a:spcAft>
                      </a:pPr>
                      <a:r>
                        <a:rPr lang="fr-FR" sz="800">
                          <a:effectLst/>
                        </a:rPr>
                        <a:t>J’ai régulièrement des manifestations</a:t>
                      </a:r>
                      <a:endParaRPr lang="fr-FR" sz="700">
                        <a:effectLst/>
                      </a:endParaRPr>
                    </a:p>
                    <a:p>
                      <a:pPr>
                        <a:lnSpc>
                          <a:spcPct val="115000"/>
                        </a:lnSpc>
                        <a:spcAft>
                          <a:spcPts val="1000"/>
                        </a:spcAft>
                      </a:pPr>
                      <a:r>
                        <a:rPr lang="fr-FR" sz="800">
                          <a:effectLst/>
                        </a:rPr>
                        <a:t> physiques désagréables (digestion pénible)</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extLst>
                  <a:ext uri="{0D108BD9-81ED-4DB2-BD59-A6C34878D82A}">
                    <a16:rowId xmlns:a16="http://schemas.microsoft.com/office/drawing/2014/main" val="757834374"/>
                  </a:ext>
                </a:extLst>
              </a:tr>
              <a:tr h="348433">
                <a:tc>
                  <a:txBody>
                    <a:bodyPr/>
                    <a:lstStyle/>
                    <a:p>
                      <a:pPr>
                        <a:lnSpc>
                          <a:spcPct val="115000"/>
                        </a:lnSpc>
                        <a:spcAft>
                          <a:spcPts val="1000"/>
                        </a:spcAft>
                      </a:pPr>
                      <a:r>
                        <a:rPr lang="fr-FR" sz="900">
                          <a:effectLst/>
                        </a:rPr>
                        <a:t>12.p</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pPr>
                        <a:lnSpc>
                          <a:spcPct val="115000"/>
                        </a:lnSpc>
                        <a:spcAft>
                          <a:spcPts val="1000"/>
                        </a:spcAft>
                      </a:pPr>
                      <a:r>
                        <a:rPr lang="fr-FR" sz="800">
                          <a:effectLst/>
                        </a:rPr>
                        <a:t>Je ressens moins de plaisir et d’intérêt que jadis dans mes activités professionnelles ou de loisirs</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extLst>
                  <a:ext uri="{0D108BD9-81ED-4DB2-BD59-A6C34878D82A}">
                    <a16:rowId xmlns:a16="http://schemas.microsoft.com/office/drawing/2014/main" val="2218204180"/>
                  </a:ext>
                </a:extLst>
              </a:tr>
            </a:tbl>
          </a:graphicData>
        </a:graphic>
      </p:graphicFrame>
      <p:sp>
        <p:nvSpPr>
          <p:cNvPr id="5"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rgbClr val="333333"/>
                </a:solidFill>
                <a:effectLst/>
                <a:latin typeface="Arial" panose="020B0604020202020204" pitchFamily="34" charset="0"/>
                <a:ea typeface="Times New Roman" panose="02020603050405020304" pitchFamily="18" charset="0"/>
                <a:cs typeface="Arial" panose="020B0604020202020204" pitchFamily="34" charset="0"/>
              </a:rPr>
              <a:t>12 items</a:t>
            </a:r>
            <a:endParaRPr kumimoji="0" lang="fr-FR" altLang="fr-FR"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48163409"/>
      </p:ext>
    </p:extLst>
  </p:cSld>
  <p:clrMapOvr>
    <a:masterClrMapping/>
  </p:clrMapOvr>
  <p:transition spd="slow">
    <p:wipe dir="d"/>
    <p:sndAc>
      <p:stSnd>
        <p:snd r:embed="rId2" name="bomb.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80D5B38D-B479-4A97-9238-89B127D49052}"/>
              </a:ext>
            </a:extLst>
          </p:cNvPr>
          <p:cNvSpPr>
            <a:spLocks noChangeArrowheads="1"/>
          </p:cNvSpPr>
          <p:nvPr/>
        </p:nvSpPr>
        <p:spPr bwMode="auto">
          <a:xfrm>
            <a:off x="273050" y="419100"/>
            <a:ext cx="702627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spAutoFit/>
          </a:bodyPr>
          <a:lstStyle>
            <a:lvl1pPr defTabSz="457200">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FFFFFF"/>
                </a:solidFill>
                <a:latin typeface="Tahoma" panose="020B0604030504040204" pitchFamily="34" charset="0"/>
                <a:ea typeface="MS PGothic" panose="020B0600070205080204" pitchFamily="34" charset="-128"/>
                <a:cs typeface="MS PGothic" panose="020B0600070205080204" pitchFamily="34" charset="-128"/>
              </a:defRPr>
            </a:lvl1pPr>
            <a:lvl2pPr defTabSz="457200">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latin typeface="Tahoma" panose="020B0604030504040204" pitchFamily="34" charset="0"/>
                <a:ea typeface="MS PGothic" panose="020B0600070205080204" pitchFamily="34" charset="-128"/>
                <a:cs typeface="Arial" panose="020B0604020202020204" pitchFamily="34" charset="0"/>
              </a:defRPr>
            </a:lvl2pPr>
            <a:lvl3pPr defTabSz="457200">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Tahoma" panose="020B0604030504040204" pitchFamily="34" charset="0"/>
                <a:ea typeface="Arial" panose="020B0604020202020204" pitchFamily="34" charset="0"/>
                <a:cs typeface="Arial" panose="020B0604020202020204" pitchFamily="34" charset="0"/>
              </a:defRPr>
            </a:lvl3pPr>
            <a:lvl4pPr defTabSz="457200">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Arial" panose="020B0604020202020204" pitchFamily="34" charset="0"/>
                <a:cs typeface="Arial" panose="020B0604020202020204" pitchFamily="34" charset="0"/>
              </a:defRPr>
            </a:lvl4pPr>
            <a:lvl5pPr defTabSz="457200">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Arial" panose="020B0604020202020204" pitchFamily="34" charset="0"/>
                <a:cs typeface="Arial" panose="020B0604020202020204" pitchFamily="34" charset="0"/>
              </a:defRPr>
            </a:lvl9pPr>
          </a:lstStyle>
          <a:p>
            <a:pPr eaLnBrk="1" hangingPunct="1">
              <a:lnSpc>
                <a:spcPct val="113000"/>
              </a:lnSpc>
              <a:spcBef>
                <a:spcPct val="0"/>
              </a:spcBef>
              <a:buClrTx/>
              <a:buFontTx/>
              <a:buNone/>
            </a:pPr>
            <a:r>
              <a:rPr lang="tr-TR" altLang="en-US" sz="1200" b="1">
                <a:solidFill>
                  <a:srgbClr val="400000"/>
                </a:solidFill>
                <a:latin typeface="Verdana" panose="020B0604030504040204" pitchFamily="34" charset="0"/>
                <a:cs typeface="Arial" panose="020B0604020202020204" pitchFamily="34" charset="0"/>
              </a:rPr>
              <a:t>İŞKENCE VE KÖTÜ MUAMELENİN BELGELENDİRİLMESİ İÇİN ANATOMİK ÇİZİMLER </a:t>
            </a:r>
          </a:p>
          <a:p>
            <a:pPr eaLnBrk="1" hangingPunct="1">
              <a:lnSpc>
                <a:spcPct val="113000"/>
              </a:lnSpc>
              <a:spcBef>
                <a:spcPct val="0"/>
              </a:spcBef>
              <a:buClrTx/>
              <a:buFontTx/>
              <a:buNone/>
            </a:pPr>
            <a:endParaRPr lang="tr-TR" altLang="en-US" sz="1200" b="1">
              <a:solidFill>
                <a:srgbClr val="400000"/>
              </a:solidFill>
              <a:latin typeface="Verdana" panose="020B0604030504040204" pitchFamily="34" charset="0"/>
              <a:cs typeface="Arial" panose="020B0604020202020204" pitchFamily="34" charset="0"/>
            </a:endParaRPr>
          </a:p>
        </p:txBody>
      </p:sp>
      <p:pic>
        <p:nvPicPr>
          <p:cNvPr id="124931" name="Picture 3">
            <a:extLst>
              <a:ext uri="{FF2B5EF4-FFF2-40B4-BE49-F238E27FC236}">
                <a16:creationId xmlns:a16="http://schemas.microsoft.com/office/drawing/2014/main" id="{B1C0F1ED-ECFF-4CBF-B331-7729F161EA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63525"/>
            <a:ext cx="8820150" cy="619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Slide Number Placeholder 2">
            <a:extLst>
              <a:ext uri="{FF2B5EF4-FFF2-40B4-BE49-F238E27FC236}">
                <a16:creationId xmlns:a16="http://schemas.microsoft.com/office/drawing/2014/main" id="{9854E5E9-A816-4840-96EC-BB0BC2D7F361}"/>
              </a:ext>
            </a:extLst>
          </p:cNvPr>
          <p:cNvSpPr>
            <a:spLocks noGrp="1"/>
          </p:cNvSpPr>
          <p:nvPr>
            <p:ph type="sldNum" sz="quarter" idx="11"/>
          </p:nvPr>
        </p:nvSpPr>
        <p:spPr>
          <a:xfrm>
            <a:off x="6553200" y="6245225"/>
            <a:ext cx="2133600" cy="476250"/>
          </a:xfrm>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fld id="{CEAE98F9-E66D-48EC-A067-A842E63F1A85}" type="slidenum">
              <a:rPr lang="en-US" altLang="en-US" smtClean="0">
                <a:latin typeface="Arial" panose="020B0604020202020204" pitchFamily="34" charset="0"/>
              </a:rPr>
              <a:pPr eaLnBrk="1" hangingPunct="1">
                <a:defRPr/>
              </a:pPr>
              <a:t>20</a:t>
            </a:fld>
            <a:endParaRPr lang="en-US" altLang="en-US">
              <a:latin typeface="Arial" panose="020B0604020202020204" pitchFamily="34" charset="0"/>
            </a:endParaRPr>
          </a:p>
        </p:txBody>
      </p:sp>
      <p:sp>
        <p:nvSpPr>
          <p:cNvPr id="4" name="Footer Placeholder 3">
            <a:extLst>
              <a:ext uri="{FF2B5EF4-FFF2-40B4-BE49-F238E27FC236}">
                <a16:creationId xmlns:a16="http://schemas.microsoft.com/office/drawing/2014/main" id="{1A5DF789-10BE-446D-B5AE-E0619DC86FF0}"/>
              </a:ext>
            </a:extLst>
          </p:cNvPr>
          <p:cNvSpPr>
            <a:spLocks noGrp="1"/>
          </p:cNvSpPr>
          <p:nvPr>
            <p:ph type="ftr" sz="quarter" idx="10"/>
          </p:nvPr>
        </p:nvSpPr>
        <p:spPr/>
        <p:txBody>
          <a:bodyPr/>
          <a:lstStyle/>
          <a:p>
            <a:pPr>
              <a:defRPr/>
            </a:pPr>
            <a:r>
              <a:rPr lang="en-US" altLang="en-US"/>
              <a:t>Onder Ozkalipci , MD, Associate Prof. of Forensic Medicine</a:t>
            </a:r>
            <a:endParaRPr lang="en-GB" alt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a:extLst>
              <a:ext uri="{FF2B5EF4-FFF2-40B4-BE49-F238E27FC236}">
                <a16:creationId xmlns:a16="http://schemas.microsoft.com/office/drawing/2014/main" id="{70788703-1A54-4FAB-B8E4-F65887501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250"/>
            <a:ext cx="4302125"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26979" name="Picture 3">
            <a:extLst>
              <a:ext uri="{FF2B5EF4-FFF2-40B4-BE49-F238E27FC236}">
                <a16:creationId xmlns:a16="http://schemas.microsoft.com/office/drawing/2014/main" id="{7ABD1421-CE51-47E8-AEC7-BCB89AA88C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238" y="404813"/>
            <a:ext cx="425132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Slide Number Placeholder 2">
            <a:extLst>
              <a:ext uri="{FF2B5EF4-FFF2-40B4-BE49-F238E27FC236}">
                <a16:creationId xmlns:a16="http://schemas.microsoft.com/office/drawing/2014/main" id="{EA05C868-5E25-4289-A87E-11BD645F924A}"/>
              </a:ext>
            </a:extLst>
          </p:cNvPr>
          <p:cNvSpPr>
            <a:spLocks noGrp="1"/>
          </p:cNvSpPr>
          <p:nvPr>
            <p:ph type="sldNum" sz="quarter" idx="11"/>
          </p:nvPr>
        </p:nvSpPr>
        <p:spPr>
          <a:xfrm>
            <a:off x="6553200" y="6245225"/>
            <a:ext cx="2133600" cy="476250"/>
          </a:xfrm>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fld id="{6A16A978-CF9C-4440-827D-E74BFB9841A7}" type="slidenum">
              <a:rPr lang="en-US" altLang="en-US" smtClean="0">
                <a:latin typeface="Arial" panose="020B0604020202020204" pitchFamily="34" charset="0"/>
              </a:rPr>
              <a:pPr eaLnBrk="1" hangingPunct="1">
                <a:defRPr/>
              </a:pPr>
              <a:t>21</a:t>
            </a:fld>
            <a:endParaRPr lang="en-US" altLang="en-US">
              <a:latin typeface="Arial" panose="020B0604020202020204" pitchFamily="34" charset="0"/>
            </a:endParaRPr>
          </a:p>
        </p:txBody>
      </p:sp>
      <p:sp>
        <p:nvSpPr>
          <p:cNvPr id="4" name="Footer Placeholder 3">
            <a:extLst>
              <a:ext uri="{FF2B5EF4-FFF2-40B4-BE49-F238E27FC236}">
                <a16:creationId xmlns:a16="http://schemas.microsoft.com/office/drawing/2014/main" id="{742E6175-6B15-474E-9391-D0ABD780DABB}"/>
              </a:ext>
            </a:extLst>
          </p:cNvPr>
          <p:cNvSpPr>
            <a:spLocks noGrp="1"/>
          </p:cNvSpPr>
          <p:nvPr>
            <p:ph type="ftr" sz="quarter" idx="10"/>
          </p:nvPr>
        </p:nvSpPr>
        <p:spPr/>
        <p:txBody>
          <a:bodyPr/>
          <a:lstStyle/>
          <a:p>
            <a:pPr>
              <a:defRPr/>
            </a:pPr>
            <a:r>
              <a:rPr lang="en-US" altLang="en-US"/>
              <a:t>Onder Ozkalipci , MD, Associate Prof. of Forensic Medicine</a:t>
            </a:r>
            <a:endParaRPr lang="en-GB" alt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cs typeface="Arial" pitchFamily="34" charset="0"/>
              </a:rPr>
              <a:t>INTRODUCTION </a:t>
            </a:r>
          </a:p>
        </p:txBody>
      </p:sp>
      <p:sp>
        <p:nvSpPr>
          <p:cNvPr id="3" name="Espace réservé du contenu 2"/>
          <p:cNvSpPr>
            <a:spLocks noGrp="1"/>
          </p:cNvSpPr>
          <p:nvPr>
            <p:ph idx="1"/>
          </p:nvPr>
        </p:nvSpPr>
        <p:spPr/>
        <p:txBody>
          <a:bodyPr>
            <a:normAutofit/>
          </a:bodyPr>
          <a:lstStyle/>
          <a:p>
            <a:pPr marL="0" indent="0">
              <a:buNone/>
            </a:pPr>
            <a:r>
              <a:rPr lang="fr-FR" sz="2400" dirty="0">
                <a:latin typeface="Arial" pitchFamily="34" charset="0"/>
                <a:cs typeface="Arial" pitchFamily="34" charset="0"/>
              </a:rPr>
              <a:t>La torture ou les traitements cruels inhumains ou dégradants infligés aux individus  est actuellement reconnue dans ses dimensions médicales, c’est-à-dire en tant que facteur de risque pour la santé surtout mentale. </a:t>
            </a:r>
          </a:p>
          <a:p>
            <a:pPr marL="0" indent="0">
              <a:buNone/>
            </a:pPr>
            <a:r>
              <a:rPr lang="fr-FR" sz="2000" dirty="0">
                <a:latin typeface="Arial" pitchFamily="34" charset="0"/>
                <a:cs typeface="Arial" pitchFamily="34" charset="0"/>
              </a:rPr>
              <a:t>Elle est une des causes principales des traumatismes aigus</a:t>
            </a:r>
            <a:r>
              <a:rPr lang="fr-FR" sz="2400" dirty="0">
                <a:latin typeface="Arial" pitchFamily="34" charset="0"/>
                <a:cs typeface="Arial" pitchFamily="34" charset="0"/>
              </a:rPr>
              <a:t>. </a:t>
            </a:r>
          </a:p>
          <a:p>
            <a:pPr marL="0" indent="0">
              <a:buNone/>
            </a:pPr>
            <a:r>
              <a:rPr lang="fr-FR" sz="2400" dirty="0">
                <a:latin typeface="Arial" pitchFamily="34" charset="0"/>
                <a:cs typeface="Arial" pitchFamily="34" charset="0"/>
              </a:rPr>
              <a:t>Si la violence physique ou sexuelle provoque des plaies et des contusions visibles, plus graves encore sont les blessures psychiques qui continuent à se manifester longtemps après la cicatrisation des lésions physiques.</a:t>
            </a:r>
          </a:p>
          <a:p>
            <a:endParaRPr lang="fr-FR" dirty="0"/>
          </a:p>
          <a:p>
            <a:endParaRPr lang="fr-FR" dirty="0"/>
          </a:p>
        </p:txBody>
      </p:sp>
    </p:spTree>
    <p:extLst>
      <p:ext uri="{BB962C8B-B14F-4D97-AF65-F5344CB8AC3E}">
        <p14:creationId xmlns:p14="http://schemas.microsoft.com/office/powerpoint/2010/main" val="1737522052"/>
      </p:ext>
    </p:extLst>
  </p:cSld>
  <p:clrMapOvr>
    <a:masterClrMapping/>
  </p:clrMapOvr>
  <p:transition spd="slow">
    <p:wipe dir="d"/>
    <p:sndAc>
      <p:stSnd>
        <p:snd r:embed="rId2" name="bomb.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INTRODUCTION</a:t>
            </a:r>
          </a:p>
        </p:txBody>
      </p:sp>
      <p:sp>
        <p:nvSpPr>
          <p:cNvPr id="3" name="Espace réservé du contenu 2"/>
          <p:cNvSpPr>
            <a:spLocks noGrp="1"/>
          </p:cNvSpPr>
          <p:nvPr>
            <p:ph idx="1"/>
          </p:nvPr>
        </p:nvSpPr>
        <p:spPr/>
        <p:txBody>
          <a:bodyPr>
            <a:normAutofit/>
          </a:bodyPr>
          <a:lstStyle/>
          <a:p>
            <a:pPr marL="0" indent="0">
              <a:buNone/>
            </a:pPr>
            <a:r>
              <a:rPr lang="fr-FR" sz="2200" dirty="0">
                <a:latin typeface="Arial" pitchFamily="34" charset="0"/>
                <a:cs typeface="Arial" pitchFamily="34" charset="0"/>
              </a:rPr>
              <a:t>Elle</a:t>
            </a:r>
            <a:r>
              <a:rPr lang="fr-FR" sz="2200" dirty="0">
                <a:solidFill>
                  <a:srgbClr val="FF0000"/>
                </a:solidFill>
                <a:latin typeface="Arial" pitchFamily="34" charset="0"/>
                <a:cs typeface="Arial" pitchFamily="34" charset="0"/>
              </a:rPr>
              <a:t> </a:t>
            </a:r>
            <a:r>
              <a:rPr lang="fr-FR" sz="2200" dirty="0">
                <a:latin typeface="Arial" pitchFamily="34" charset="0"/>
                <a:cs typeface="Arial" pitchFamily="34" charset="0"/>
              </a:rPr>
              <a:t>constitue une agression contre les structures psychologiques et sociales de l’individu. </a:t>
            </a:r>
          </a:p>
          <a:p>
            <a:pPr marL="0" indent="0">
              <a:buNone/>
            </a:pPr>
            <a:r>
              <a:rPr lang="fr-FR" sz="2200" dirty="0">
                <a:latin typeface="Arial" pitchFamily="34" charset="0"/>
                <a:cs typeface="Arial" pitchFamily="34" charset="0"/>
              </a:rPr>
              <a:t>Elle vise à briser non seulement l’intégrité physique de la victime mais aussi sa personnalité. Ainsi elle peut miner le fonctionnement et la cohésion  de communautés entières</a:t>
            </a:r>
            <a:r>
              <a:rPr lang="fr-FR" sz="2400" dirty="0">
                <a:cs typeface="Arial" pitchFamily="34" charset="0"/>
              </a:rPr>
              <a:t>. </a:t>
            </a:r>
            <a:endParaRPr lang="fr-FR" sz="2200" dirty="0">
              <a:latin typeface="Arial" pitchFamily="34" charset="0"/>
              <a:cs typeface="Arial" pitchFamily="34" charset="0"/>
            </a:endParaRPr>
          </a:p>
          <a:p>
            <a:pPr marL="0" indent="0">
              <a:buNone/>
            </a:pPr>
            <a:r>
              <a:rPr lang="fr-FR" sz="2000" dirty="0">
                <a:latin typeface="Arial" pitchFamily="34" charset="0"/>
                <a:cs typeface="Arial" pitchFamily="34" charset="0"/>
              </a:rPr>
              <a:t>Le tortionnaire s’applique à détruire les liens qui rattachent la victime à une famille et à une communauté  en tant qu’être humain porteur d’espoirs et d’aspirations pour l’avenir, En déshumanisant sa victime, en brisant sa volonté, il pervertit gravement les relations futures qui s’établiront entre la victime et son entourage. </a:t>
            </a:r>
          </a:p>
          <a:p>
            <a:endParaRPr lang="fr-FR" dirty="0"/>
          </a:p>
        </p:txBody>
      </p:sp>
    </p:spTree>
  </p:cSld>
  <p:clrMapOvr>
    <a:masterClrMapping/>
  </p:clrMapOvr>
  <p:transition spd="slow">
    <p:wipe dir="d"/>
    <p:sndAc>
      <p:stSnd>
        <p:snd r:embed="rId2" name="bomb.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099441"/>
            <a:ext cx="8229600" cy="4389120"/>
          </a:xfrm>
        </p:spPr>
        <p:txBody>
          <a:bodyPr>
            <a:normAutofit lnSpcReduction="10000"/>
          </a:bodyPr>
          <a:lstStyle/>
          <a:p>
            <a:pPr marL="0" indent="0">
              <a:buNone/>
            </a:pPr>
            <a:r>
              <a:rPr lang="fr-FR" dirty="0">
                <a:latin typeface="Arial" pitchFamily="34" charset="0"/>
                <a:cs typeface="Arial" pitchFamily="34" charset="0"/>
              </a:rPr>
              <a:t>Même sans violence corporelle, </a:t>
            </a:r>
          </a:p>
          <a:p>
            <a:pPr>
              <a:buFont typeface="Wingdings" panose="05000000000000000000" pitchFamily="2" charset="2"/>
              <a:buChar char="Ø"/>
            </a:pPr>
            <a:r>
              <a:rPr lang="fr-FR" dirty="0">
                <a:latin typeface="Arial" pitchFamily="34" charset="0"/>
                <a:cs typeface="Arial" pitchFamily="34" charset="0"/>
              </a:rPr>
              <a:t>les humiliations, </a:t>
            </a:r>
          </a:p>
          <a:p>
            <a:pPr>
              <a:buFont typeface="Wingdings" panose="05000000000000000000" pitchFamily="2" charset="2"/>
              <a:buChar char="Ø"/>
            </a:pPr>
            <a:r>
              <a:rPr lang="fr-FR" dirty="0">
                <a:latin typeface="Arial" pitchFamily="34" charset="0"/>
                <a:cs typeface="Arial" pitchFamily="34" charset="0"/>
              </a:rPr>
              <a:t>menaces et les séquestrations, </a:t>
            </a:r>
          </a:p>
          <a:p>
            <a:pPr>
              <a:buFont typeface="Wingdings" panose="05000000000000000000" pitchFamily="2" charset="2"/>
              <a:buChar char="Ø"/>
            </a:pPr>
            <a:r>
              <a:rPr lang="fr-FR" dirty="0">
                <a:latin typeface="Arial" pitchFamily="34" charset="0"/>
                <a:cs typeface="Arial" pitchFamily="34" charset="0"/>
              </a:rPr>
              <a:t>les détentions arbitraires, </a:t>
            </a:r>
          </a:p>
          <a:p>
            <a:pPr>
              <a:buFont typeface="Wingdings" panose="05000000000000000000" pitchFamily="2" charset="2"/>
              <a:buChar char="Ø"/>
            </a:pPr>
            <a:r>
              <a:rPr lang="fr-FR" dirty="0">
                <a:latin typeface="Arial" pitchFamily="34" charset="0"/>
                <a:cs typeface="Arial" pitchFamily="34" charset="0"/>
              </a:rPr>
              <a:t>les garde- à- vue dans les chambres de sureté des commissariats et brigades de gendarmerie (ces actes qu’on a tendance à sous estimer) </a:t>
            </a:r>
          </a:p>
          <a:p>
            <a:pPr marL="0" indent="0">
              <a:buNone/>
            </a:pPr>
            <a:r>
              <a:rPr lang="fr-FR" dirty="0">
                <a:latin typeface="Arial" pitchFamily="34" charset="0"/>
                <a:cs typeface="Arial" pitchFamily="34" charset="0"/>
              </a:rPr>
              <a:t>peuvent entraîner d’importantes altérations psychiques: le sujet perd confiance en lui-même et peut aller jusqu’à négliger sa santé.</a:t>
            </a:r>
          </a:p>
          <a:p>
            <a:pPr>
              <a:buNone/>
            </a:pPr>
            <a:endParaRPr lang="fr-FR" dirty="0">
              <a:latin typeface="Arial" pitchFamily="34" charset="0"/>
              <a:cs typeface="Arial" pitchFamily="34" charset="0"/>
            </a:endParaRPr>
          </a:p>
        </p:txBody>
      </p:sp>
      <p:sp>
        <p:nvSpPr>
          <p:cNvPr id="4" name="Rectangle 3">
            <a:extLst>
              <a:ext uri="{FF2B5EF4-FFF2-40B4-BE49-F238E27FC236}">
                <a16:creationId xmlns:a16="http://schemas.microsoft.com/office/drawing/2014/main" id="{67BA06CB-3286-48E7-84C1-7FB74D324013}"/>
              </a:ext>
            </a:extLst>
          </p:cNvPr>
          <p:cNvSpPr/>
          <p:nvPr/>
        </p:nvSpPr>
        <p:spPr>
          <a:xfrm>
            <a:off x="3419872" y="1090922"/>
            <a:ext cx="4572000" cy="369332"/>
          </a:xfrm>
          <a:prstGeom prst="rect">
            <a:avLst/>
          </a:prstGeom>
        </p:spPr>
        <p:txBody>
          <a:bodyPr>
            <a:spAutoFit/>
          </a:bodyPr>
          <a:lstStyle/>
          <a:p>
            <a:endParaRPr lang="fr-FR" dirty="0"/>
          </a:p>
        </p:txBody>
      </p:sp>
    </p:spTree>
  </p:cSld>
  <p:clrMapOvr>
    <a:masterClrMapping/>
  </p:clrMapOvr>
  <p:transition spd="slow">
    <p:wipe dir="d"/>
    <p:sndAc>
      <p:stSnd>
        <p:snd r:embed="rId2" name="bomb.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7123BC6-3C38-46C8-969D-858ACD22443A}"/>
              </a:ext>
            </a:extLst>
          </p:cNvPr>
          <p:cNvSpPr>
            <a:spLocks noGrp="1"/>
          </p:cNvSpPr>
          <p:nvPr>
            <p:ph idx="1"/>
          </p:nvPr>
        </p:nvSpPr>
        <p:spPr>
          <a:xfrm>
            <a:off x="323528" y="1124744"/>
            <a:ext cx="8229600" cy="4389120"/>
          </a:xfrm>
        </p:spPr>
        <p:txBody>
          <a:bodyPr/>
          <a:lstStyle/>
          <a:p>
            <a:pPr>
              <a:buNone/>
            </a:pPr>
            <a:r>
              <a:rPr lang="fr-FR" sz="2400" u="sng" dirty="0">
                <a:latin typeface="Arial" pitchFamily="34" charset="0"/>
                <a:cs typeface="Arial" pitchFamily="34" charset="0"/>
              </a:rPr>
              <a:t>Subjectivité:</a:t>
            </a:r>
          </a:p>
          <a:p>
            <a:pPr>
              <a:buFont typeface="Wingdings" pitchFamily="2" charset="2"/>
              <a:buChar char="Ø"/>
            </a:pPr>
            <a:r>
              <a:rPr lang="fr-FR" sz="2400" dirty="0">
                <a:latin typeface="Arial" pitchFamily="34" charset="0"/>
                <a:cs typeface="Arial" pitchFamily="34" charset="0"/>
              </a:rPr>
              <a:t>2 individus dans la même situation ont des réactions  différentes face à la torture</a:t>
            </a:r>
          </a:p>
          <a:p>
            <a:pPr>
              <a:buFont typeface="Wingdings" pitchFamily="2" charset="2"/>
              <a:buChar char="Ø"/>
            </a:pPr>
            <a:r>
              <a:rPr lang="fr-FR" sz="2400" dirty="0">
                <a:latin typeface="Arial" pitchFamily="34" charset="0"/>
                <a:cs typeface="Arial" pitchFamily="34" charset="0"/>
              </a:rPr>
              <a:t>Devant une victime il faut toujours tenir compte:</a:t>
            </a:r>
          </a:p>
          <a:p>
            <a:pPr>
              <a:buFont typeface="Wingdings" panose="05000000000000000000" pitchFamily="2" charset="2"/>
              <a:buChar char="v"/>
            </a:pPr>
            <a:r>
              <a:rPr lang="fr-FR" sz="2400" dirty="0">
                <a:latin typeface="Arial" pitchFamily="34" charset="0"/>
                <a:cs typeface="Arial" pitchFamily="34" charset="0"/>
              </a:rPr>
              <a:t> des croyances ethniques,</a:t>
            </a:r>
          </a:p>
          <a:p>
            <a:pPr>
              <a:buFont typeface="Wingdings" panose="05000000000000000000" pitchFamily="2" charset="2"/>
              <a:buChar char="v"/>
            </a:pPr>
            <a:r>
              <a:rPr lang="fr-FR" sz="2400" dirty="0">
                <a:latin typeface="Arial" pitchFamily="34" charset="0"/>
                <a:cs typeface="Arial" pitchFamily="34" charset="0"/>
              </a:rPr>
              <a:t>des coutumes </a:t>
            </a:r>
          </a:p>
          <a:p>
            <a:pPr marL="0" indent="0">
              <a:buNone/>
            </a:pPr>
            <a:r>
              <a:rPr lang="fr-FR" sz="2400" dirty="0">
                <a:latin typeface="Arial" pitchFamily="34" charset="0"/>
                <a:cs typeface="Arial" pitchFamily="34" charset="0"/>
              </a:rPr>
              <a:t>pour mieux apprécier la torture subie par votre client </a:t>
            </a:r>
          </a:p>
          <a:p>
            <a:pPr>
              <a:buFont typeface="Wingdings" pitchFamily="2" charset="2"/>
              <a:buChar char="Ø"/>
            </a:pPr>
            <a:r>
              <a:rPr lang="fr-FR" sz="2400" dirty="0">
                <a:latin typeface="Arial" pitchFamily="34" charset="0"/>
                <a:cs typeface="Arial" pitchFamily="34" charset="0"/>
              </a:rPr>
              <a:t>De « </a:t>
            </a:r>
            <a:r>
              <a:rPr lang="fr-FR" sz="2400" u="sng" dirty="0">
                <a:latin typeface="Arial" pitchFamily="34" charset="0"/>
                <a:cs typeface="Arial" pitchFamily="34" charset="0"/>
              </a:rPr>
              <a:t>L’impossibilité d’en parler »</a:t>
            </a:r>
          </a:p>
          <a:p>
            <a:pPr>
              <a:buFont typeface="Wingdings" pitchFamily="2" charset="2"/>
              <a:buChar char="Ø"/>
            </a:pPr>
            <a:endParaRPr lang="fr-FR" sz="2400" dirty="0"/>
          </a:p>
          <a:p>
            <a:endParaRPr lang="fr-FR" dirty="0"/>
          </a:p>
        </p:txBody>
      </p:sp>
    </p:spTree>
    <p:extLst>
      <p:ext uri="{BB962C8B-B14F-4D97-AF65-F5344CB8AC3E}">
        <p14:creationId xmlns:p14="http://schemas.microsoft.com/office/powerpoint/2010/main" val="2305555822"/>
      </p:ext>
    </p:extLst>
  </p:cSld>
  <p:clrMapOvr>
    <a:masterClrMapping/>
  </p:clrMapOvr>
  <p:transition spd="slow">
    <p:wipe dir="d"/>
    <p:sndAc>
      <p:stSnd>
        <p:snd r:embed="rId2" name="bomb.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CCB64B9-5D0A-4622-BBDB-08BE0E18868E}"/>
              </a:ext>
            </a:extLst>
          </p:cNvPr>
          <p:cNvSpPr>
            <a:spLocks noGrp="1"/>
          </p:cNvSpPr>
          <p:nvPr>
            <p:ph idx="1"/>
          </p:nvPr>
        </p:nvSpPr>
        <p:spPr>
          <a:xfrm>
            <a:off x="457200" y="1124744"/>
            <a:ext cx="8229600" cy="4389120"/>
          </a:xfrm>
        </p:spPr>
        <p:txBody>
          <a:bodyPr/>
          <a:lstStyle/>
          <a:p>
            <a:pPr>
              <a:buNone/>
            </a:pPr>
            <a:r>
              <a:rPr lang="fr-FR" dirty="0">
                <a:latin typeface="Arial" pitchFamily="34" charset="0"/>
                <a:cs typeface="Arial" pitchFamily="34" charset="0"/>
              </a:rPr>
              <a:t>Face un présumé survivant de torture, il faut:</a:t>
            </a:r>
          </a:p>
          <a:p>
            <a:pPr>
              <a:buFont typeface="Wingdings" panose="05000000000000000000" pitchFamily="2" charset="2"/>
              <a:buChar char="q"/>
            </a:pPr>
            <a:r>
              <a:rPr lang="fr-FR" dirty="0">
                <a:latin typeface="Arial" pitchFamily="34" charset="0"/>
                <a:cs typeface="Arial" pitchFamily="34" charset="0"/>
              </a:rPr>
              <a:t>savoir détecter les signes de souffrances le plus tôt possible, </a:t>
            </a:r>
          </a:p>
          <a:p>
            <a:pPr>
              <a:buFont typeface="Wingdings" panose="05000000000000000000" pitchFamily="2" charset="2"/>
              <a:buChar char="q"/>
            </a:pPr>
            <a:r>
              <a:rPr lang="fr-FR" dirty="0">
                <a:latin typeface="Arial" pitchFamily="34" charset="0"/>
                <a:cs typeface="Arial" pitchFamily="34" charset="0"/>
              </a:rPr>
              <a:t>ne rien négliger, </a:t>
            </a:r>
          </a:p>
          <a:p>
            <a:pPr>
              <a:buFont typeface="Wingdings" panose="05000000000000000000" pitchFamily="2" charset="2"/>
              <a:buChar char="q"/>
            </a:pPr>
            <a:r>
              <a:rPr lang="fr-FR" dirty="0">
                <a:latin typeface="Arial" pitchFamily="34" charset="0"/>
                <a:cs typeface="Arial" pitchFamily="34" charset="0"/>
              </a:rPr>
              <a:t>créer une relation de confiance avec votre client</a:t>
            </a:r>
          </a:p>
          <a:p>
            <a:pPr>
              <a:buFont typeface="Wingdings" panose="05000000000000000000" pitchFamily="2" charset="2"/>
              <a:buChar char="q"/>
            </a:pPr>
            <a:r>
              <a:rPr lang="fr-FR" dirty="0">
                <a:latin typeface="Arial" pitchFamily="34" charset="0"/>
                <a:cs typeface="Arial" pitchFamily="34" charset="0"/>
              </a:rPr>
              <a:t>Le type de victimes de torture: primaire et secondaire</a:t>
            </a:r>
          </a:p>
          <a:p>
            <a:endParaRPr lang="fr-FR" dirty="0"/>
          </a:p>
        </p:txBody>
      </p:sp>
    </p:spTree>
    <p:extLst>
      <p:ext uri="{BB962C8B-B14F-4D97-AF65-F5344CB8AC3E}">
        <p14:creationId xmlns:p14="http://schemas.microsoft.com/office/powerpoint/2010/main" val="3997079262"/>
      </p:ext>
    </p:extLst>
  </p:cSld>
  <p:clrMapOvr>
    <a:masterClrMapping/>
  </p:clrMapOvr>
  <p:transition spd="slow">
    <p:wipe dir="d"/>
    <p:sndAc>
      <p:stSnd>
        <p:snd r:embed="rId2" name="bomb.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20688"/>
            <a:ext cx="8229600" cy="1143000"/>
          </a:xfrm>
        </p:spPr>
        <p:txBody>
          <a:bodyPr>
            <a:noAutofit/>
          </a:bodyPr>
          <a:lstStyle/>
          <a:p>
            <a:br>
              <a:rPr lang="fr-FR" sz="4000" dirty="0"/>
            </a:br>
            <a:br>
              <a:rPr lang="fr-FR" sz="4000" dirty="0"/>
            </a:br>
            <a:r>
              <a:rPr lang="fr-FR" sz="4000" dirty="0">
                <a:cs typeface="Arial" pitchFamily="34" charset="0"/>
              </a:rPr>
              <a:t>Devant une victime, </a:t>
            </a:r>
            <a:endParaRPr lang="fr-FR" sz="4000" dirty="0"/>
          </a:p>
        </p:txBody>
      </p:sp>
      <p:sp>
        <p:nvSpPr>
          <p:cNvPr id="3" name="Espace réservé du contenu 2"/>
          <p:cNvSpPr>
            <a:spLocks noGrp="1"/>
          </p:cNvSpPr>
          <p:nvPr>
            <p:ph idx="1"/>
          </p:nvPr>
        </p:nvSpPr>
        <p:spPr/>
        <p:txBody>
          <a:bodyPr/>
          <a:lstStyle/>
          <a:p>
            <a:pPr marL="0" lvl="0" indent="0">
              <a:buNone/>
            </a:pPr>
            <a:r>
              <a:rPr lang="fr-FR" sz="2800" dirty="0">
                <a:cs typeface="Arial" pitchFamily="34" charset="0"/>
              </a:rPr>
              <a:t>il faut</a:t>
            </a:r>
            <a:r>
              <a:rPr lang="fr-FR" sz="2800" dirty="0"/>
              <a:t> :</a:t>
            </a:r>
            <a:endParaRPr lang="fr-FR" dirty="0">
              <a:latin typeface="Arial" pitchFamily="34" charset="0"/>
              <a:cs typeface="Arial" pitchFamily="34" charset="0"/>
            </a:endParaRPr>
          </a:p>
          <a:p>
            <a:pPr lvl="0"/>
            <a:r>
              <a:rPr lang="fr-FR" dirty="0">
                <a:latin typeface="Arial" pitchFamily="34" charset="0"/>
                <a:cs typeface="Arial" pitchFamily="34" charset="0"/>
              </a:rPr>
              <a:t>Evaluer  ces violences</a:t>
            </a:r>
          </a:p>
          <a:p>
            <a:pPr lvl="0"/>
            <a:r>
              <a:rPr lang="fr-FR" dirty="0">
                <a:latin typeface="Arial" pitchFamily="34" charset="0"/>
                <a:cs typeface="Arial" pitchFamily="34" charset="0"/>
              </a:rPr>
              <a:t>Faire l’examen clinique</a:t>
            </a:r>
          </a:p>
          <a:p>
            <a:r>
              <a:rPr lang="fr-FR" dirty="0">
                <a:latin typeface="Arial" pitchFamily="34" charset="0"/>
                <a:cs typeface="Arial" pitchFamily="34" charset="0"/>
              </a:rPr>
              <a:t>Constater les violences : les noter dans le dossier (schéma éventuel/ Photos), faire un certificat médical sans oublier l’ITT et le garder dans le dossier</a:t>
            </a:r>
          </a:p>
          <a:p>
            <a:pPr lvl="0"/>
            <a:endParaRPr lang="fr-FR" dirty="0">
              <a:latin typeface="Arial" pitchFamily="34" charset="0"/>
              <a:cs typeface="Arial" pitchFamily="34" charset="0"/>
            </a:endParaRPr>
          </a:p>
          <a:p>
            <a:endParaRPr lang="fr-FR" dirty="0"/>
          </a:p>
          <a:p>
            <a:endParaRPr lang="fr-FR" dirty="0"/>
          </a:p>
        </p:txBody>
      </p:sp>
    </p:spTree>
    <p:extLst>
      <p:ext uri="{BB962C8B-B14F-4D97-AF65-F5344CB8AC3E}">
        <p14:creationId xmlns:p14="http://schemas.microsoft.com/office/powerpoint/2010/main" val="2535268415"/>
      </p:ext>
    </p:extLst>
  </p:cSld>
  <p:clrMapOvr>
    <a:masterClrMapping/>
  </p:clrMapOvr>
  <p:transition spd="slow">
    <p:wipe dir="d"/>
    <p:sndAc>
      <p:stSnd>
        <p:snd r:embed="rId2" name="bomb.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b="1" dirty="0">
                <a:latin typeface="Arial" pitchFamily="34" charset="0"/>
                <a:cs typeface="Arial" pitchFamily="34" charset="0"/>
              </a:rPr>
              <a:t>Attitude devant une victime?</a:t>
            </a:r>
            <a:br>
              <a:rPr lang="fr-FR" sz="2800" b="1" dirty="0">
                <a:latin typeface="Arial" pitchFamily="34" charset="0"/>
                <a:cs typeface="Arial" pitchFamily="34" charset="0"/>
              </a:rPr>
            </a:br>
            <a:endParaRPr lang="fr-FR" sz="2800" dirty="0"/>
          </a:p>
        </p:txBody>
      </p:sp>
      <p:sp>
        <p:nvSpPr>
          <p:cNvPr id="3" name="Espace réservé du contenu 2"/>
          <p:cNvSpPr>
            <a:spLocks noGrp="1"/>
          </p:cNvSpPr>
          <p:nvPr>
            <p:ph idx="1"/>
          </p:nvPr>
        </p:nvSpPr>
        <p:spPr/>
        <p:txBody>
          <a:bodyPr>
            <a:normAutofit/>
          </a:bodyPr>
          <a:lstStyle/>
          <a:p>
            <a:r>
              <a:rPr lang="fr-FR" dirty="0">
                <a:latin typeface="Arial" pitchFamily="34" charset="0"/>
                <a:cs typeface="Arial" pitchFamily="34" charset="0"/>
              </a:rPr>
              <a:t>Oser poser les bonnes questions : avoir toujours en tète la compréhension de &lt;&lt;</a:t>
            </a:r>
            <a:r>
              <a:rPr lang="fr-FR" u="sng" dirty="0">
                <a:latin typeface="Arial" pitchFamily="34" charset="0"/>
                <a:cs typeface="Arial" pitchFamily="34" charset="0"/>
              </a:rPr>
              <a:t>l’impossibilité d’en parler&gt;&gt;</a:t>
            </a:r>
          </a:p>
          <a:p>
            <a:r>
              <a:rPr lang="fr-FR" dirty="0">
                <a:latin typeface="Arial" pitchFamily="34" charset="0"/>
                <a:cs typeface="Arial" pitchFamily="34" charset="0"/>
              </a:rPr>
              <a:t>Créer une relation de confiance et rassurer la victime </a:t>
            </a:r>
          </a:p>
          <a:p>
            <a:r>
              <a:rPr lang="fr-FR" dirty="0">
                <a:latin typeface="Arial" pitchFamily="34" charset="0"/>
                <a:cs typeface="Arial" pitchFamily="34" charset="0"/>
              </a:rPr>
              <a:t>·Savoir gagner la confiance et surtout ne pas avoir de préjugés ni d’attitude moralisante qui  culpabiliserait la victime</a:t>
            </a:r>
          </a:p>
        </p:txBody>
      </p:sp>
    </p:spTree>
    <p:extLst>
      <p:ext uri="{BB962C8B-B14F-4D97-AF65-F5344CB8AC3E}">
        <p14:creationId xmlns:p14="http://schemas.microsoft.com/office/powerpoint/2010/main" val="1813854214"/>
      </p:ext>
    </p:extLst>
  </p:cSld>
  <p:clrMapOvr>
    <a:masterClrMapping/>
  </p:clrMapOvr>
  <p:transition spd="slow">
    <p:wipe dir="d"/>
    <p:sndAc>
      <p:stSnd>
        <p:snd r:embed="rId2" name="bomb.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 noter</a:t>
            </a:r>
          </a:p>
        </p:txBody>
      </p:sp>
      <p:sp>
        <p:nvSpPr>
          <p:cNvPr id="3" name="Espace réservé du contenu 2"/>
          <p:cNvSpPr>
            <a:spLocks noGrp="1"/>
          </p:cNvSpPr>
          <p:nvPr>
            <p:ph idx="1"/>
          </p:nvPr>
        </p:nvSpPr>
        <p:spPr/>
        <p:txBody>
          <a:bodyPr>
            <a:normAutofit fontScale="92500" lnSpcReduction="10000"/>
          </a:bodyPr>
          <a:lstStyle/>
          <a:p>
            <a:pPr marL="0" indent="0">
              <a:buNone/>
            </a:pPr>
            <a:r>
              <a:rPr lang="fr-FR" dirty="0">
                <a:latin typeface="Arial" pitchFamily="34" charset="0"/>
                <a:cs typeface="Arial" pitchFamily="34" charset="0"/>
              </a:rPr>
              <a:t>Lorsqu’une victime de sévices sexuels ne veut pas</a:t>
            </a:r>
          </a:p>
          <a:p>
            <a:pPr>
              <a:buNone/>
            </a:pPr>
            <a:r>
              <a:rPr lang="fr-FR" dirty="0">
                <a:latin typeface="Arial" pitchFamily="34" charset="0"/>
                <a:cs typeface="Arial" pitchFamily="34" charset="0"/>
              </a:rPr>
              <a:t>que ceux-ci soient divulgués en raison des pressions</a:t>
            </a:r>
          </a:p>
          <a:p>
            <a:pPr>
              <a:buNone/>
            </a:pPr>
            <a:r>
              <a:rPr lang="fr-FR" dirty="0">
                <a:latin typeface="Arial" pitchFamily="34" charset="0"/>
                <a:cs typeface="Arial" pitchFamily="34" charset="0"/>
              </a:rPr>
              <a:t>socioculturelles ou pour des motifs personnels, le</a:t>
            </a:r>
          </a:p>
          <a:p>
            <a:pPr>
              <a:buNone/>
            </a:pPr>
            <a:r>
              <a:rPr lang="fr-FR" dirty="0">
                <a:latin typeface="Arial" pitchFamily="34" charset="0"/>
                <a:cs typeface="Arial" pitchFamily="34" charset="0"/>
              </a:rPr>
              <a:t>médecin  chargé de l’examen, les enquêteurs et les </a:t>
            </a:r>
          </a:p>
          <a:p>
            <a:pPr>
              <a:buNone/>
            </a:pPr>
            <a:r>
              <a:rPr lang="fr-FR" dirty="0">
                <a:latin typeface="Arial" pitchFamily="34" charset="0"/>
                <a:cs typeface="Arial" pitchFamily="34" charset="0"/>
              </a:rPr>
              <a:t>tribunaux sont tenus de respecter l’anonymat de </a:t>
            </a:r>
          </a:p>
          <a:p>
            <a:pPr>
              <a:buNone/>
            </a:pPr>
            <a:r>
              <a:rPr lang="fr-FR" dirty="0">
                <a:latin typeface="Arial" pitchFamily="34" charset="0"/>
                <a:cs typeface="Arial" pitchFamily="34" charset="0"/>
              </a:rPr>
              <a:t>l’intéressé. </a:t>
            </a:r>
          </a:p>
          <a:p>
            <a:r>
              <a:rPr lang="fr-FR" sz="2800" dirty="0">
                <a:latin typeface="Arial" pitchFamily="34" charset="0"/>
                <a:cs typeface="Arial" pitchFamily="34" charset="0"/>
              </a:rPr>
              <a:t>La confidentialité est respectée et la dignité de la victime préservée </a:t>
            </a:r>
          </a:p>
          <a:p>
            <a:r>
              <a:rPr lang="fr-FR" sz="2800" dirty="0">
                <a:latin typeface="Arial" pitchFamily="34" charset="0"/>
                <a:cs typeface="Arial" pitchFamily="34" charset="0"/>
              </a:rPr>
              <a:t>Sujets difficiles </a:t>
            </a:r>
            <a:r>
              <a:rPr lang="fr-FR" sz="2800" b="1" i="1" dirty="0">
                <a:latin typeface="Arial" pitchFamily="34" charset="0"/>
                <a:cs typeface="Arial" pitchFamily="34" charset="0"/>
              </a:rPr>
              <a:t>« </a:t>
            </a:r>
            <a:r>
              <a:rPr lang="fr-FR" sz="2800" b="1" i="1" dirty="0">
                <a:solidFill>
                  <a:schemeClr val="accent3"/>
                </a:solidFill>
                <a:latin typeface="Arial" pitchFamily="34" charset="0"/>
                <a:cs typeface="Arial" pitchFamily="34" charset="0"/>
              </a:rPr>
              <a:t>la compréhension de l’impossibilité d’en parler</a:t>
            </a:r>
            <a:r>
              <a:rPr lang="fr-FR" sz="2800" dirty="0">
                <a:solidFill>
                  <a:schemeClr val="accent3"/>
                </a:solidFill>
                <a:latin typeface="Arial" pitchFamily="34" charset="0"/>
                <a:cs typeface="Arial" pitchFamily="34" charset="0"/>
              </a:rPr>
              <a:t> </a:t>
            </a:r>
            <a:endParaRPr lang="fr-FR" dirty="0">
              <a:latin typeface="Arial" pitchFamily="34" charset="0"/>
              <a:cs typeface="Arial" pitchFamily="34" charset="0"/>
            </a:endParaRPr>
          </a:p>
        </p:txBody>
      </p:sp>
    </p:spTree>
  </p:cSld>
  <p:clrMapOvr>
    <a:masterClrMapping/>
  </p:clrMapOvr>
  <p:transition spd="slow">
    <p:wipe dir="d"/>
    <p:sndAc>
      <p:stSnd>
        <p:snd r:embed="rId2" name="bomb.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3"/>
          <p:cNvGraphicFramePr>
            <a:graphicFrameLocks/>
          </p:cNvGraphicFramePr>
          <p:nvPr>
            <p:extLst>
              <p:ext uri="{D42A27DB-BD31-4B8C-83A1-F6EECF244321}">
                <p14:modId xmlns:p14="http://schemas.microsoft.com/office/powerpoint/2010/main" val="1852609228"/>
              </p:ext>
            </p:extLst>
          </p:nvPr>
        </p:nvGraphicFramePr>
        <p:xfrm>
          <a:off x="1475656" y="764707"/>
          <a:ext cx="5328591" cy="5832646"/>
        </p:xfrm>
        <a:graphic>
          <a:graphicData uri="http://schemas.openxmlformats.org/drawingml/2006/table">
            <a:tbl>
              <a:tblPr firstRow="1" firstCol="1" bandRow="1">
                <a:tableStyleId>{5C22544A-7EE6-4342-B048-85BDC9FD1C3A}</a:tableStyleId>
              </a:tblPr>
              <a:tblGrid>
                <a:gridCol w="373973">
                  <a:extLst>
                    <a:ext uri="{9D8B030D-6E8A-4147-A177-3AD203B41FA5}">
                      <a16:colId xmlns:a16="http://schemas.microsoft.com/office/drawing/2014/main" val="3307157116"/>
                    </a:ext>
                  </a:extLst>
                </a:gridCol>
                <a:gridCol w="2618347">
                  <a:extLst>
                    <a:ext uri="{9D8B030D-6E8A-4147-A177-3AD203B41FA5}">
                      <a16:colId xmlns:a16="http://schemas.microsoft.com/office/drawing/2014/main" val="3512559294"/>
                    </a:ext>
                  </a:extLst>
                </a:gridCol>
                <a:gridCol w="677296">
                  <a:extLst>
                    <a:ext uri="{9D8B030D-6E8A-4147-A177-3AD203B41FA5}">
                      <a16:colId xmlns:a16="http://schemas.microsoft.com/office/drawing/2014/main" val="2570932941"/>
                    </a:ext>
                  </a:extLst>
                </a:gridCol>
                <a:gridCol w="527493">
                  <a:extLst>
                    <a:ext uri="{9D8B030D-6E8A-4147-A177-3AD203B41FA5}">
                      <a16:colId xmlns:a16="http://schemas.microsoft.com/office/drawing/2014/main" val="2817993023"/>
                    </a:ext>
                  </a:extLst>
                </a:gridCol>
                <a:gridCol w="526962">
                  <a:extLst>
                    <a:ext uri="{9D8B030D-6E8A-4147-A177-3AD203B41FA5}">
                      <a16:colId xmlns:a16="http://schemas.microsoft.com/office/drawing/2014/main" val="1278885775"/>
                    </a:ext>
                  </a:extLst>
                </a:gridCol>
                <a:gridCol w="604520">
                  <a:extLst>
                    <a:ext uri="{9D8B030D-6E8A-4147-A177-3AD203B41FA5}">
                      <a16:colId xmlns:a16="http://schemas.microsoft.com/office/drawing/2014/main" val="3173562020"/>
                    </a:ext>
                  </a:extLst>
                </a:gridCol>
              </a:tblGrid>
              <a:tr h="365568">
                <a:tc>
                  <a:txBody>
                    <a:bodyPr/>
                    <a:lstStyle/>
                    <a:p>
                      <a:pPr>
                        <a:lnSpc>
                          <a:spcPct val="115000"/>
                        </a:lnSpc>
                        <a:spcAft>
                          <a:spcPts val="1000"/>
                        </a:spcAft>
                      </a:pPr>
                      <a:r>
                        <a:rPr lang="fr-FR" sz="900">
                          <a:effectLst/>
                        </a:rPr>
                        <a:t> </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pPr>
                        <a:lnSpc>
                          <a:spcPct val="115000"/>
                        </a:lnSpc>
                        <a:spcAft>
                          <a:spcPts val="1000"/>
                        </a:spcAft>
                      </a:pPr>
                      <a:r>
                        <a:rPr lang="fr-FR" sz="900">
                          <a:effectLst/>
                        </a:rPr>
                        <a:t> </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pPr algn="ctr">
                        <a:lnSpc>
                          <a:spcPct val="115000"/>
                        </a:lnSpc>
                        <a:spcAft>
                          <a:spcPts val="1000"/>
                        </a:spcAft>
                      </a:pPr>
                      <a:r>
                        <a:rPr lang="fr-FR" sz="800">
                          <a:effectLst/>
                        </a:rPr>
                        <a:t>Tout à fait  vrai</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pPr>
                        <a:lnSpc>
                          <a:spcPct val="115000"/>
                        </a:lnSpc>
                        <a:spcAft>
                          <a:spcPts val="1000"/>
                        </a:spcAft>
                      </a:pPr>
                      <a:r>
                        <a:rPr lang="fr-FR" sz="800">
                          <a:effectLst/>
                        </a:rPr>
                        <a:t>Plutôt vrai</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pPr>
                        <a:lnSpc>
                          <a:spcPct val="115000"/>
                        </a:lnSpc>
                        <a:spcAft>
                          <a:spcPts val="1000"/>
                        </a:spcAft>
                      </a:pPr>
                      <a:r>
                        <a:rPr lang="fr-FR" sz="800">
                          <a:effectLst/>
                        </a:rPr>
                        <a:t>Plutôt faux</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pPr>
                        <a:lnSpc>
                          <a:spcPct val="115000"/>
                        </a:lnSpc>
                        <a:spcAft>
                          <a:spcPts val="1000"/>
                        </a:spcAft>
                      </a:pPr>
                      <a:r>
                        <a:rPr lang="fr-FR" sz="800">
                          <a:effectLst/>
                        </a:rPr>
                        <a:t>Tout à fait faux</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extLst>
                  <a:ext uri="{0D108BD9-81ED-4DB2-BD59-A6C34878D82A}">
                    <a16:rowId xmlns:a16="http://schemas.microsoft.com/office/drawing/2014/main" val="562831878"/>
                  </a:ext>
                </a:extLst>
              </a:tr>
              <a:tr h="576830">
                <a:tc>
                  <a:txBody>
                    <a:bodyPr/>
                    <a:lstStyle/>
                    <a:p>
                      <a:pPr>
                        <a:lnSpc>
                          <a:spcPct val="115000"/>
                        </a:lnSpc>
                        <a:spcAft>
                          <a:spcPts val="1000"/>
                        </a:spcAft>
                      </a:pPr>
                      <a:r>
                        <a:rPr lang="fr-FR" sz="900">
                          <a:effectLst/>
                        </a:rPr>
                        <a:t>1.</a:t>
                      </a:r>
                      <a:endParaRPr lang="fr-FR" sz="700">
                        <a:effectLst/>
                      </a:endParaRPr>
                    </a:p>
                    <a:p>
                      <a:pPr>
                        <a:lnSpc>
                          <a:spcPct val="115000"/>
                        </a:lnSpc>
                        <a:spcAft>
                          <a:spcPts val="1000"/>
                        </a:spcAft>
                      </a:pPr>
                      <a:r>
                        <a:rPr lang="fr-FR" sz="900">
                          <a:effectLst/>
                        </a:rPr>
                        <a:t>C</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pPr>
                        <a:lnSpc>
                          <a:spcPct val="115000"/>
                        </a:lnSpc>
                        <a:spcAft>
                          <a:spcPts val="1000"/>
                        </a:spcAft>
                      </a:pPr>
                      <a:r>
                        <a:rPr lang="fr-FR" sz="800">
                          <a:effectLst/>
                        </a:rPr>
                        <a:t>J’éprouve fréquemment de l’agacement ou de l’irritation quand les choses ne peuvent se passer comme prévu</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extLst>
                  <a:ext uri="{0D108BD9-81ED-4DB2-BD59-A6C34878D82A}">
                    <a16:rowId xmlns:a16="http://schemas.microsoft.com/office/drawing/2014/main" val="3309594392"/>
                  </a:ext>
                </a:extLst>
              </a:tr>
              <a:tr h="365568">
                <a:tc>
                  <a:txBody>
                    <a:bodyPr/>
                    <a:lstStyle/>
                    <a:p>
                      <a:pPr>
                        <a:lnSpc>
                          <a:spcPct val="115000"/>
                        </a:lnSpc>
                        <a:spcAft>
                          <a:spcPts val="1000"/>
                        </a:spcAft>
                      </a:pPr>
                      <a:r>
                        <a:rPr lang="fr-FR" sz="900">
                          <a:effectLst/>
                        </a:rPr>
                        <a:t>2.P</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pPr>
                        <a:lnSpc>
                          <a:spcPct val="115000"/>
                        </a:lnSpc>
                        <a:spcAft>
                          <a:spcPts val="1000"/>
                        </a:spcAft>
                      </a:pPr>
                      <a:r>
                        <a:rPr lang="fr-FR" sz="800">
                          <a:effectLst/>
                        </a:rPr>
                        <a:t>J’ai du mal à &lt;&lt;décrocher &gt;&gt;le weekend et à ne plus penser au travail</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extLst>
                  <a:ext uri="{0D108BD9-81ED-4DB2-BD59-A6C34878D82A}">
                    <a16:rowId xmlns:a16="http://schemas.microsoft.com/office/drawing/2014/main" val="17095991"/>
                  </a:ext>
                </a:extLst>
              </a:tr>
              <a:tr h="653832">
                <a:tc>
                  <a:txBody>
                    <a:bodyPr/>
                    <a:lstStyle/>
                    <a:p>
                      <a:pPr>
                        <a:lnSpc>
                          <a:spcPct val="115000"/>
                        </a:lnSpc>
                        <a:spcAft>
                          <a:spcPts val="1000"/>
                        </a:spcAft>
                      </a:pPr>
                      <a:r>
                        <a:rPr lang="fr-FR" sz="900" dirty="0">
                          <a:effectLst/>
                        </a:rPr>
                        <a:t>3.C</a:t>
                      </a:r>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pPr>
                        <a:lnSpc>
                          <a:spcPct val="115000"/>
                        </a:lnSpc>
                        <a:spcAft>
                          <a:spcPts val="1000"/>
                        </a:spcAft>
                      </a:pPr>
                      <a:r>
                        <a:rPr lang="fr-FR" sz="800">
                          <a:effectLst/>
                        </a:rPr>
                        <a:t>Je coupe souvent la parole aux autres</a:t>
                      </a:r>
                      <a:endParaRPr lang="fr-FR" sz="700">
                        <a:effectLst/>
                      </a:endParaRPr>
                    </a:p>
                    <a:p>
                      <a:pPr>
                        <a:lnSpc>
                          <a:spcPct val="115000"/>
                        </a:lnSpc>
                        <a:spcAft>
                          <a:spcPts val="1000"/>
                        </a:spcAft>
                      </a:pPr>
                      <a:r>
                        <a:rPr lang="fr-FR" sz="800">
                          <a:effectLst/>
                        </a:rPr>
                        <a:t> et cherche à imposer mon point de vue de travail</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extLst>
                  <a:ext uri="{0D108BD9-81ED-4DB2-BD59-A6C34878D82A}">
                    <a16:rowId xmlns:a16="http://schemas.microsoft.com/office/drawing/2014/main" val="3125237905"/>
                  </a:ext>
                </a:extLst>
              </a:tr>
              <a:tr h="365568">
                <a:tc>
                  <a:txBody>
                    <a:bodyPr/>
                    <a:lstStyle/>
                    <a:p>
                      <a:pPr>
                        <a:lnSpc>
                          <a:spcPct val="115000"/>
                        </a:lnSpc>
                        <a:spcAft>
                          <a:spcPts val="1000"/>
                        </a:spcAft>
                      </a:pPr>
                      <a:r>
                        <a:rPr lang="fr-FR" sz="900">
                          <a:effectLst/>
                        </a:rPr>
                        <a:t>4S</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pPr>
                        <a:lnSpc>
                          <a:spcPct val="115000"/>
                        </a:lnSpc>
                        <a:spcAft>
                          <a:spcPts val="1000"/>
                        </a:spcAft>
                      </a:pPr>
                      <a:r>
                        <a:rPr lang="fr-FR" sz="800">
                          <a:effectLst/>
                        </a:rPr>
                        <a:t>J’ai des problèmes de sommeil (Difficultés à m’endormir ou réveils précoces)</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extLst>
                  <a:ext uri="{0D108BD9-81ED-4DB2-BD59-A6C34878D82A}">
                    <a16:rowId xmlns:a16="http://schemas.microsoft.com/office/drawing/2014/main" val="1025857649"/>
                  </a:ext>
                </a:extLst>
              </a:tr>
              <a:tr h="544275">
                <a:tc>
                  <a:txBody>
                    <a:bodyPr/>
                    <a:lstStyle/>
                    <a:p>
                      <a:pPr>
                        <a:lnSpc>
                          <a:spcPct val="115000"/>
                        </a:lnSpc>
                        <a:spcAft>
                          <a:spcPts val="1000"/>
                        </a:spcAft>
                      </a:pPr>
                      <a:r>
                        <a:rPr lang="fr-FR" sz="900">
                          <a:effectLst/>
                        </a:rPr>
                        <a:t>5 P</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pPr>
                        <a:lnSpc>
                          <a:spcPct val="115000"/>
                        </a:lnSpc>
                        <a:spcAft>
                          <a:spcPts val="1000"/>
                        </a:spcAft>
                      </a:pPr>
                      <a:r>
                        <a:rPr lang="fr-FR" sz="800">
                          <a:effectLst/>
                        </a:rPr>
                        <a:t>Apres avoir terminer une tache, je peux être soucieux et ruminer des pensées négatives à un sujet</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extLst>
                  <a:ext uri="{0D108BD9-81ED-4DB2-BD59-A6C34878D82A}">
                    <a16:rowId xmlns:a16="http://schemas.microsoft.com/office/drawing/2014/main" val="2734525980"/>
                  </a:ext>
                </a:extLst>
              </a:tr>
              <a:tr h="365568">
                <a:tc>
                  <a:txBody>
                    <a:bodyPr/>
                    <a:lstStyle/>
                    <a:p>
                      <a:pPr>
                        <a:lnSpc>
                          <a:spcPct val="115000"/>
                        </a:lnSpc>
                        <a:spcAft>
                          <a:spcPts val="1000"/>
                        </a:spcAft>
                      </a:pPr>
                      <a:r>
                        <a:rPr lang="fr-FR" sz="900">
                          <a:effectLst/>
                        </a:rPr>
                        <a:t>6.S</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pPr>
                        <a:lnSpc>
                          <a:spcPct val="115000"/>
                        </a:lnSpc>
                        <a:spcAft>
                          <a:spcPts val="1000"/>
                        </a:spcAft>
                      </a:pPr>
                      <a:r>
                        <a:rPr lang="fr-FR" sz="800">
                          <a:effectLst/>
                        </a:rPr>
                        <a:t>Il m’arrive, face à un supérieur, d’avoir la gorge serrée et  les mains moites ne sachant  quoi dire</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extLst>
                  <a:ext uri="{0D108BD9-81ED-4DB2-BD59-A6C34878D82A}">
                    <a16:rowId xmlns:a16="http://schemas.microsoft.com/office/drawing/2014/main" val="1055663054"/>
                  </a:ext>
                </a:extLst>
              </a:tr>
              <a:tr h="365568">
                <a:tc>
                  <a:txBody>
                    <a:bodyPr/>
                    <a:lstStyle/>
                    <a:p>
                      <a:pPr>
                        <a:lnSpc>
                          <a:spcPct val="115000"/>
                        </a:lnSpc>
                        <a:spcAft>
                          <a:spcPts val="1000"/>
                        </a:spcAft>
                      </a:pPr>
                      <a:r>
                        <a:rPr lang="fr-FR" sz="900">
                          <a:effectLst/>
                        </a:rPr>
                        <a:t>7.S</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pPr>
                        <a:lnSpc>
                          <a:spcPct val="115000"/>
                        </a:lnSpc>
                        <a:spcAft>
                          <a:spcPts val="1000"/>
                        </a:spcAft>
                      </a:pPr>
                      <a:r>
                        <a:rPr lang="fr-FR" sz="800">
                          <a:effectLst/>
                        </a:rPr>
                        <a:t>J’ai souvent recours à l’alcool ou à la cigarette pour me procurer 1 détente</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extLst>
                  <a:ext uri="{0D108BD9-81ED-4DB2-BD59-A6C34878D82A}">
                    <a16:rowId xmlns:a16="http://schemas.microsoft.com/office/drawing/2014/main" val="3417222591"/>
                  </a:ext>
                </a:extLst>
              </a:tr>
              <a:tr h="365568">
                <a:tc>
                  <a:txBody>
                    <a:bodyPr/>
                    <a:lstStyle/>
                    <a:p>
                      <a:pPr>
                        <a:lnSpc>
                          <a:spcPct val="115000"/>
                        </a:lnSpc>
                        <a:spcAft>
                          <a:spcPts val="1000"/>
                        </a:spcAft>
                      </a:pPr>
                      <a:r>
                        <a:rPr lang="fr-FR" sz="900">
                          <a:effectLst/>
                        </a:rPr>
                        <a:t>8.P</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pPr>
                        <a:lnSpc>
                          <a:spcPct val="115000"/>
                        </a:lnSpc>
                        <a:spcAft>
                          <a:spcPts val="1000"/>
                        </a:spcAft>
                      </a:pPr>
                      <a:r>
                        <a:rPr lang="fr-FR" sz="800">
                          <a:effectLst/>
                        </a:rPr>
                        <a:t>Je suis moins satisfait de moi et je pense ne pas être toujours &lt;&lt;à la hauteur&gt;&gt; dans mon travail</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pPr>
                        <a:lnSpc>
                          <a:spcPct val="115000"/>
                        </a:lnSpc>
                        <a:spcAft>
                          <a:spcPts val="1000"/>
                        </a:spcAft>
                      </a:pPr>
                      <a:r>
                        <a:rPr lang="fr-FR" sz="800">
                          <a:effectLst/>
                        </a:rPr>
                        <a:t> </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pPr>
                        <a:lnSpc>
                          <a:spcPct val="115000"/>
                        </a:lnSpc>
                        <a:spcAft>
                          <a:spcPts val="1000"/>
                        </a:spcAft>
                      </a:pPr>
                      <a:r>
                        <a:rPr lang="fr-FR" sz="800">
                          <a:effectLst/>
                        </a:rPr>
                        <a:t> </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pPr>
                        <a:lnSpc>
                          <a:spcPct val="115000"/>
                        </a:lnSpc>
                        <a:spcAft>
                          <a:spcPts val="1000"/>
                        </a:spcAft>
                      </a:pPr>
                      <a:r>
                        <a:rPr lang="fr-FR" sz="800">
                          <a:effectLst/>
                        </a:rPr>
                        <a:t> </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pPr>
                        <a:lnSpc>
                          <a:spcPct val="115000"/>
                        </a:lnSpc>
                        <a:spcAft>
                          <a:spcPts val="1000"/>
                        </a:spcAft>
                      </a:pPr>
                      <a:r>
                        <a:rPr lang="fr-FR" sz="800">
                          <a:effectLst/>
                        </a:rPr>
                        <a:t> </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extLst>
                  <a:ext uri="{0D108BD9-81ED-4DB2-BD59-A6C34878D82A}">
                    <a16:rowId xmlns:a16="http://schemas.microsoft.com/office/drawing/2014/main" val="1917156766"/>
                  </a:ext>
                </a:extLst>
              </a:tr>
              <a:tr h="365568">
                <a:tc>
                  <a:txBody>
                    <a:bodyPr/>
                    <a:lstStyle/>
                    <a:p>
                      <a:pPr>
                        <a:lnSpc>
                          <a:spcPct val="115000"/>
                        </a:lnSpc>
                        <a:spcAft>
                          <a:spcPts val="1000"/>
                        </a:spcAft>
                      </a:pPr>
                      <a:r>
                        <a:rPr lang="fr-FR" sz="900">
                          <a:effectLst/>
                        </a:rPr>
                        <a:t>9.C</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pPr>
                        <a:lnSpc>
                          <a:spcPct val="115000"/>
                        </a:lnSpc>
                        <a:spcAft>
                          <a:spcPts val="1000"/>
                        </a:spcAft>
                      </a:pPr>
                      <a:r>
                        <a:rPr lang="fr-FR" sz="800">
                          <a:effectLst/>
                        </a:rPr>
                        <a:t>J’ai l’impression de travailler  trop rapidement par manque de temps</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extLst>
                  <a:ext uri="{0D108BD9-81ED-4DB2-BD59-A6C34878D82A}">
                    <a16:rowId xmlns:a16="http://schemas.microsoft.com/office/drawing/2014/main" val="4136626901"/>
                  </a:ext>
                </a:extLst>
              </a:tr>
              <a:tr h="544275">
                <a:tc>
                  <a:txBody>
                    <a:bodyPr/>
                    <a:lstStyle/>
                    <a:p>
                      <a:pPr>
                        <a:lnSpc>
                          <a:spcPct val="115000"/>
                        </a:lnSpc>
                        <a:spcAft>
                          <a:spcPts val="1000"/>
                        </a:spcAft>
                      </a:pPr>
                      <a:r>
                        <a:rPr lang="fr-FR" sz="900">
                          <a:effectLst/>
                        </a:rPr>
                        <a:t>10.C</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pPr>
                        <a:lnSpc>
                          <a:spcPct val="115000"/>
                        </a:lnSpc>
                        <a:spcAft>
                          <a:spcPts val="1000"/>
                        </a:spcAft>
                      </a:pPr>
                      <a:r>
                        <a:rPr lang="fr-FR" sz="800">
                          <a:effectLst/>
                        </a:rPr>
                        <a:t>Il m’arrive de perdre mon calme et de m’emporter vis-à-vis de mon entourage professionnel</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extLst>
                  <a:ext uri="{0D108BD9-81ED-4DB2-BD59-A6C34878D82A}">
                    <a16:rowId xmlns:a16="http://schemas.microsoft.com/office/drawing/2014/main" val="268621106"/>
                  </a:ext>
                </a:extLst>
              </a:tr>
              <a:tr h="531133">
                <a:tc>
                  <a:txBody>
                    <a:bodyPr/>
                    <a:lstStyle/>
                    <a:p>
                      <a:pPr>
                        <a:lnSpc>
                          <a:spcPct val="115000"/>
                        </a:lnSpc>
                        <a:spcAft>
                          <a:spcPts val="1000"/>
                        </a:spcAft>
                      </a:pPr>
                      <a:r>
                        <a:rPr lang="fr-FR" sz="900">
                          <a:effectLst/>
                        </a:rPr>
                        <a:t>11.S</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pPr>
                        <a:lnSpc>
                          <a:spcPct val="115000"/>
                        </a:lnSpc>
                        <a:spcAft>
                          <a:spcPts val="1000"/>
                        </a:spcAft>
                      </a:pPr>
                      <a:r>
                        <a:rPr lang="fr-FR" sz="800">
                          <a:effectLst/>
                        </a:rPr>
                        <a:t>J’ai régulièrement des manifestations</a:t>
                      </a:r>
                      <a:endParaRPr lang="fr-FR" sz="700">
                        <a:effectLst/>
                      </a:endParaRPr>
                    </a:p>
                    <a:p>
                      <a:pPr>
                        <a:lnSpc>
                          <a:spcPct val="115000"/>
                        </a:lnSpc>
                        <a:spcAft>
                          <a:spcPts val="1000"/>
                        </a:spcAft>
                      </a:pPr>
                      <a:r>
                        <a:rPr lang="fr-FR" sz="800">
                          <a:effectLst/>
                        </a:rPr>
                        <a:t> physiques désagréables (digestion pénible)</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extLst>
                  <a:ext uri="{0D108BD9-81ED-4DB2-BD59-A6C34878D82A}">
                    <a16:rowId xmlns:a16="http://schemas.microsoft.com/office/drawing/2014/main" val="757834374"/>
                  </a:ext>
                </a:extLst>
              </a:tr>
              <a:tr h="423325">
                <a:tc>
                  <a:txBody>
                    <a:bodyPr/>
                    <a:lstStyle/>
                    <a:p>
                      <a:pPr>
                        <a:lnSpc>
                          <a:spcPct val="115000"/>
                        </a:lnSpc>
                        <a:spcAft>
                          <a:spcPts val="1000"/>
                        </a:spcAft>
                      </a:pPr>
                      <a:r>
                        <a:rPr lang="fr-FR" sz="900">
                          <a:effectLst/>
                        </a:rPr>
                        <a:t>12.p</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pPr>
                        <a:lnSpc>
                          <a:spcPct val="115000"/>
                        </a:lnSpc>
                        <a:spcAft>
                          <a:spcPts val="1000"/>
                        </a:spcAft>
                      </a:pPr>
                      <a:r>
                        <a:rPr lang="fr-FR" sz="800">
                          <a:effectLst/>
                        </a:rPr>
                        <a:t>Je ressens moins de plaisir et d’intérêt que jadis dans mes activités professionnelles ou de loisirs</a:t>
                      </a:r>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tc>
                  <a:txBody>
                    <a:bodyPr/>
                    <a:lstStyle/>
                    <a:p>
                      <a:endParaRPr lang="fr-FR" sz="7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380" marR="45380" marT="0" marB="0"/>
                </a:tc>
                <a:extLst>
                  <a:ext uri="{0D108BD9-81ED-4DB2-BD59-A6C34878D82A}">
                    <a16:rowId xmlns:a16="http://schemas.microsoft.com/office/drawing/2014/main" val="2218204180"/>
                  </a:ext>
                </a:extLst>
              </a:tr>
            </a:tbl>
          </a:graphicData>
        </a:graphic>
      </p:graphicFrame>
    </p:spTree>
    <p:extLst>
      <p:ext uri="{BB962C8B-B14F-4D97-AF65-F5344CB8AC3E}">
        <p14:creationId xmlns:p14="http://schemas.microsoft.com/office/powerpoint/2010/main" val="4221768638"/>
      </p:ext>
    </p:extLst>
  </p:cSld>
  <p:clrMapOvr>
    <a:masterClrMapping/>
  </p:clrMapOvr>
  <p:transition spd="slow">
    <p:wipe dir="d"/>
    <p:sndAc>
      <p:stSnd>
        <p:snd r:embed="rId2" name="bomb.wav"/>
      </p:st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642918"/>
            <a:ext cx="8229600" cy="1143000"/>
          </a:xfrm>
        </p:spPr>
        <p:txBody>
          <a:bodyPr/>
          <a:lstStyle/>
          <a:p>
            <a:pPr lvl="0"/>
            <a:r>
              <a:rPr lang="fr-FR" sz="2800" b="1" i="1" u="sng" dirty="0">
                <a:cs typeface="Arial" pitchFamily="34" charset="0"/>
              </a:rPr>
              <a:t>Réactions de la victime </a:t>
            </a:r>
            <a:br>
              <a:rPr lang="fr-FR" sz="2800" dirty="0">
                <a:cs typeface="Arial" pitchFamily="34" charset="0"/>
              </a:rPr>
            </a:br>
            <a:r>
              <a:rPr lang="fr-FR" sz="2800" b="1" i="1" dirty="0">
                <a:cs typeface="Arial" pitchFamily="34" charset="0"/>
              </a:rPr>
              <a:t> </a:t>
            </a:r>
            <a:endParaRPr lang="fr-FR" sz="2800" dirty="0">
              <a:cs typeface="Arial" pitchFamily="34" charset="0"/>
            </a:endParaRPr>
          </a:p>
        </p:txBody>
      </p:sp>
      <p:sp>
        <p:nvSpPr>
          <p:cNvPr id="3" name="Espace réservé du contenu 2"/>
          <p:cNvSpPr>
            <a:spLocks noGrp="1"/>
          </p:cNvSpPr>
          <p:nvPr>
            <p:ph idx="1"/>
          </p:nvPr>
        </p:nvSpPr>
        <p:spPr/>
        <p:txBody>
          <a:bodyPr>
            <a:normAutofit lnSpcReduction="10000"/>
          </a:bodyPr>
          <a:lstStyle/>
          <a:p>
            <a:pPr hangingPunct="0"/>
            <a:r>
              <a:rPr lang="fr-FR" b="1" i="1" u="sng" dirty="0"/>
              <a:t>Les types de victimes reçues</a:t>
            </a:r>
            <a:r>
              <a:rPr lang="fr-FR" dirty="0"/>
              <a:t> :</a:t>
            </a:r>
          </a:p>
          <a:p>
            <a:pPr lvl="0" hangingPunct="0"/>
            <a:r>
              <a:rPr lang="fr-FR" dirty="0"/>
              <a:t>victimes primaires et victimes secondaires</a:t>
            </a:r>
          </a:p>
          <a:p>
            <a:r>
              <a:rPr lang="fr-FR" sz="2400" dirty="0">
                <a:latin typeface="Arial" pitchFamily="34" charset="0"/>
                <a:cs typeface="Arial" pitchFamily="34" charset="0"/>
              </a:rPr>
              <a:t>Mise en route de </a:t>
            </a:r>
            <a:r>
              <a:rPr lang="fr-FR" sz="2400" b="1" i="1" dirty="0">
                <a:latin typeface="Arial" pitchFamily="34" charset="0"/>
                <a:cs typeface="Arial" pitchFamily="34" charset="0"/>
              </a:rPr>
              <a:t>mécanismes de défense:</a:t>
            </a:r>
            <a:r>
              <a:rPr lang="fr-FR" sz="2400" dirty="0">
                <a:latin typeface="Arial" pitchFamily="34" charset="0"/>
                <a:cs typeface="Arial" pitchFamily="34" charset="0"/>
              </a:rPr>
              <a:t> lutter contre les angoisses</a:t>
            </a:r>
          </a:p>
          <a:p>
            <a:r>
              <a:rPr lang="fr-FR" sz="2400" dirty="0">
                <a:latin typeface="Arial" pitchFamily="34" charset="0"/>
                <a:cs typeface="Arial" pitchFamily="34" charset="0"/>
              </a:rPr>
              <a:t>Et pour se protéger contre les émotions qui sont le plus souvent insupportables pour la victime: état «</a:t>
            </a:r>
            <a:r>
              <a:rPr lang="fr-FR" sz="2400" dirty="0">
                <a:solidFill>
                  <a:schemeClr val="accent3"/>
                </a:solidFill>
                <a:latin typeface="Arial" pitchFamily="34" charset="0"/>
                <a:cs typeface="Arial" pitchFamily="34" charset="0"/>
              </a:rPr>
              <a:t> </a:t>
            </a:r>
            <a:r>
              <a:rPr lang="fr-FR" sz="2400" b="1" u="sng" dirty="0">
                <a:solidFill>
                  <a:schemeClr val="accent3"/>
                </a:solidFill>
                <a:latin typeface="Arial" pitchFamily="34" charset="0"/>
                <a:cs typeface="Arial" pitchFamily="34" charset="0"/>
              </a:rPr>
              <a:t>dissociation salvatrice du cerveau</a:t>
            </a:r>
            <a:r>
              <a:rPr lang="fr-FR" sz="2400" dirty="0">
                <a:solidFill>
                  <a:schemeClr val="accent3"/>
                </a:solidFill>
                <a:latin typeface="Arial" pitchFamily="34" charset="0"/>
                <a:cs typeface="Arial" pitchFamily="34" charset="0"/>
              </a:rPr>
              <a:t> » </a:t>
            </a:r>
            <a:r>
              <a:rPr lang="fr-FR" sz="2400" dirty="0">
                <a:latin typeface="Arial" pitchFamily="34" charset="0"/>
                <a:cs typeface="Arial" pitchFamily="34" charset="0"/>
              </a:rPr>
              <a:t>cas de cette femme victime de viol collectif</a:t>
            </a:r>
          </a:p>
          <a:p>
            <a:r>
              <a:rPr lang="fr-FR" sz="2400" dirty="0">
                <a:latin typeface="Arial" pitchFamily="34" charset="0"/>
                <a:cs typeface="Arial" pitchFamily="34" charset="0"/>
              </a:rPr>
              <a:t>Mais si le traumatisme survient au moment où l’individu est fragile psychologiquement, il développe ce qu’on appelle </a:t>
            </a:r>
            <a:r>
              <a:rPr lang="fr-FR" sz="2400" b="1" u="sng" dirty="0">
                <a:solidFill>
                  <a:schemeClr val="accent3"/>
                </a:solidFill>
                <a:latin typeface="Arial" pitchFamily="34" charset="0"/>
                <a:cs typeface="Arial" pitchFamily="34" charset="0"/>
              </a:rPr>
              <a:t>une bouffée délirante</a:t>
            </a:r>
            <a:r>
              <a:rPr lang="fr-FR" sz="2400" dirty="0">
                <a:solidFill>
                  <a:schemeClr val="accent3"/>
                </a:solidFill>
                <a:latin typeface="Arial" pitchFamily="34" charset="0"/>
                <a:cs typeface="Arial" pitchFamily="34" charset="0"/>
              </a:rPr>
              <a:t> </a:t>
            </a:r>
            <a:endParaRPr lang="fr-FR" sz="2400" dirty="0">
              <a:latin typeface="Arial" pitchFamily="34" charset="0"/>
              <a:cs typeface="Arial" pitchFamily="34" charset="0"/>
            </a:endParaRPr>
          </a:p>
          <a:p>
            <a:endParaRPr lang="fr-FR" sz="2400" dirty="0"/>
          </a:p>
        </p:txBody>
      </p:sp>
    </p:spTree>
    <p:extLst>
      <p:ext uri="{BB962C8B-B14F-4D97-AF65-F5344CB8AC3E}">
        <p14:creationId xmlns:p14="http://schemas.microsoft.com/office/powerpoint/2010/main" val="2746673311"/>
      </p:ext>
    </p:extLst>
  </p:cSld>
  <p:clrMapOvr>
    <a:masterClrMapping/>
  </p:clrMapOvr>
  <p:transition spd="slow">
    <p:wipe dir="d"/>
    <p:sndAc>
      <p:stSnd>
        <p:snd r:embed="rId2" name="bomb.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u="sng" dirty="0"/>
              <a:t>Différents aspects cliniques:</a:t>
            </a:r>
            <a:br>
              <a:rPr lang="fr-FR" sz="2800" dirty="0"/>
            </a:br>
            <a:endParaRPr lang="fr-FR" sz="2800" dirty="0"/>
          </a:p>
        </p:txBody>
      </p:sp>
      <p:sp>
        <p:nvSpPr>
          <p:cNvPr id="3" name="Espace réservé du contenu 2"/>
          <p:cNvSpPr>
            <a:spLocks noGrp="1"/>
          </p:cNvSpPr>
          <p:nvPr>
            <p:ph idx="1"/>
          </p:nvPr>
        </p:nvSpPr>
        <p:spPr/>
        <p:txBody>
          <a:bodyPr>
            <a:normAutofit/>
          </a:bodyPr>
          <a:lstStyle/>
          <a:p>
            <a:pPr lvl="0">
              <a:buNone/>
            </a:pPr>
            <a:r>
              <a:rPr lang="fr-FR" sz="2000" b="1" i="1" dirty="0">
                <a:latin typeface="Arial" pitchFamily="34" charset="0"/>
                <a:cs typeface="Arial" pitchFamily="34" charset="0"/>
              </a:rPr>
              <a:t>Pathologies psychosomatiques:</a:t>
            </a:r>
            <a:r>
              <a:rPr lang="fr-FR" sz="2000" dirty="0">
                <a:latin typeface="Arial" pitchFamily="34" charset="0"/>
                <a:cs typeface="Arial" pitchFamily="34" charset="0"/>
              </a:rPr>
              <a:t> il somatise le plus souvent:</a:t>
            </a:r>
            <a:endParaRPr lang="fr-FR" sz="1800" dirty="0">
              <a:latin typeface="Arial" pitchFamily="34" charset="0"/>
              <a:cs typeface="Arial" pitchFamily="34" charset="0"/>
            </a:endParaRPr>
          </a:p>
          <a:p>
            <a:pPr lvl="1"/>
            <a:r>
              <a:rPr lang="fr-FR" sz="2000" dirty="0">
                <a:latin typeface="Arial" pitchFamily="34" charset="0"/>
                <a:cs typeface="Arial" pitchFamily="34" charset="0"/>
              </a:rPr>
              <a:t>Céphalées rebelles aux antalgiques classiques</a:t>
            </a:r>
            <a:endParaRPr lang="fr-FR" sz="1600" dirty="0">
              <a:latin typeface="Arial" pitchFamily="34" charset="0"/>
              <a:cs typeface="Arial" pitchFamily="34" charset="0"/>
            </a:endParaRPr>
          </a:p>
          <a:p>
            <a:pPr lvl="1"/>
            <a:r>
              <a:rPr lang="fr-FR" sz="2000" dirty="0">
                <a:latin typeface="Arial" pitchFamily="34" charset="0"/>
                <a:cs typeface="Arial" pitchFamily="34" charset="0"/>
              </a:rPr>
              <a:t>Insomnies</a:t>
            </a:r>
            <a:endParaRPr lang="fr-FR" sz="1600" dirty="0">
              <a:latin typeface="Arial" pitchFamily="34" charset="0"/>
              <a:cs typeface="Arial" pitchFamily="34" charset="0"/>
            </a:endParaRPr>
          </a:p>
          <a:p>
            <a:pPr lvl="1"/>
            <a:r>
              <a:rPr lang="fr-FR" sz="2000" dirty="0">
                <a:latin typeface="Arial" pitchFamily="34" charset="0"/>
                <a:cs typeface="Arial" pitchFamily="34" charset="0"/>
              </a:rPr>
              <a:t>Sensations d’étouffement fréquentes</a:t>
            </a:r>
            <a:endParaRPr lang="fr-FR" sz="1600" dirty="0">
              <a:latin typeface="Arial" pitchFamily="34" charset="0"/>
              <a:cs typeface="Arial" pitchFamily="34" charset="0"/>
            </a:endParaRPr>
          </a:p>
          <a:p>
            <a:pPr lvl="1"/>
            <a:r>
              <a:rPr lang="fr-FR" sz="2000" dirty="0">
                <a:latin typeface="Arial" pitchFamily="34" charset="0"/>
                <a:cs typeface="Arial" pitchFamily="34" charset="0"/>
              </a:rPr>
              <a:t>Palpitations</a:t>
            </a:r>
            <a:endParaRPr lang="fr-FR" sz="1600" dirty="0">
              <a:latin typeface="Arial" pitchFamily="34" charset="0"/>
              <a:cs typeface="Arial" pitchFamily="34" charset="0"/>
            </a:endParaRPr>
          </a:p>
          <a:p>
            <a:pPr lvl="1"/>
            <a:r>
              <a:rPr lang="fr-FR" sz="2000" dirty="0">
                <a:latin typeface="Arial" pitchFamily="34" charset="0"/>
                <a:cs typeface="Arial" pitchFamily="34" charset="0"/>
              </a:rPr>
              <a:t>Pathologie simulant une affection cardiaque</a:t>
            </a:r>
            <a:endParaRPr lang="fr-FR" sz="1600" dirty="0">
              <a:latin typeface="Arial" pitchFamily="34" charset="0"/>
              <a:cs typeface="Arial" pitchFamily="34" charset="0"/>
            </a:endParaRPr>
          </a:p>
          <a:p>
            <a:pPr lvl="1"/>
            <a:r>
              <a:rPr lang="fr-FR" sz="2000" dirty="0">
                <a:latin typeface="Arial" pitchFamily="34" charset="0"/>
                <a:cs typeface="Arial" pitchFamily="34" charset="0"/>
              </a:rPr>
              <a:t>Affection gynécologique avec une aménorrhée secondaire etc.</a:t>
            </a:r>
          </a:p>
          <a:p>
            <a:pPr lvl="1"/>
            <a:r>
              <a:rPr lang="fr-FR" sz="2000" dirty="0">
                <a:latin typeface="Arial" pitchFamily="34" charset="0"/>
                <a:cs typeface="Arial" pitchFamily="34" charset="0"/>
              </a:rPr>
              <a:t>C’est au cours de la PEC que le médecin généraliste, demande un bilan paraclinique et éventuellement une évaluation psychologique</a:t>
            </a:r>
            <a:r>
              <a:rPr lang="fr-FR" sz="2000" dirty="0"/>
              <a:t>.</a:t>
            </a:r>
          </a:p>
          <a:p>
            <a:pPr lvl="1"/>
            <a:endParaRPr lang="fr-FR" dirty="0"/>
          </a:p>
        </p:txBody>
      </p:sp>
    </p:spTree>
    <p:extLst>
      <p:ext uri="{BB962C8B-B14F-4D97-AF65-F5344CB8AC3E}">
        <p14:creationId xmlns:p14="http://schemas.microsoft.com/office/powerpoint/2010/main" val="1649976188"/>
      </p:ext>
    </p:extLst>
  </p:cSld>
  <p:clrMapOvr>
    <a:masterClrMapping/>
  </p:clrMapOvr>
  <p:transition spd="slow">
    <p:wipe dir="d"/>
    <p:sndAc>
      <p:stSnd>
        <p:snd r:embed="rId2" name="bomb.wav"/>
      </p:stSnd>
    </p:sndAc>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b="1" u="sng" dirty="0">
                <a:cs typeface="Arial" pitchFamily="34" charset="0"/>
              </a:rPr>
              <a:t>TABLEAUX CLINIQUES</a:t>
            </a:r>
            <a:r>
              <a:rPr lang="fr-FR" sz="3200" b="1" u="sng" dirty="0">
                <a:latin typeface="Arial" pitchFamily="34" charset="0"/>
                <a:cs typeface="Arial" pitchFamily="34" charset="0"/>
              </a:rPr>
              <a:t> :</a:t>
            </a:r>
            <a:br>
              <a:rPr lang="fr-FR" sz="3200" dirty="0">
                <a:latin typeface="Arial" pitchFamily="34" charset="0"/>
                <a:cs typeface="Arial" pitchFamily="34" charset="0"/>
              </a:rPr>
            </a:br>
            <a:endParaRPr lang="fr-FR" sz="3200" dirty="0">
              <a:latin typeface="Arial" pitchFamily="34" charset="0"/>
              <a:cs typeface="Arial" pitchFamily="34" charset="0"/>
            </a:endParaRPr>
          </a:p>
        </p:txBody>
      </p:sp>
      <p:sp>
        <p:nvSpPr>
          <p:cNvPr id="3" name="Espace réservé du contenu 2"/>
          <p:cNvSpPr>
            <a:spLocks noGrp="1"/>
          </p:cNvSpPr>
          <p:nvPr>
            <p:ph idx="1"/>
          </p:nvPr>
        </p:nvSpPr>
        <p:spPr/>
        <p:txBody>
          <a:bodyPr>
            <a:normAutofit/>
          </a:bodyPr>
          <a:lstStyle/>
          <a:p>
            <a:pPr lvl="0">
              <a:buNone/>
            </a:pPr>
            <a:r>
              <a:rPr lang="fr-FR" sz="2200" b="1" u="sng" dirty="0">
                <a:latin typeface="Arial" pitchFamily="34" charset="0"/>
                <a:cs typeface="Arial" pitchFamily="34" charset="0"/>
              </a:rPr>
              <a:t>Dissociation salvatrice</a:t>
            </a:r>
            <a:r>
              <a:rPr lang="fr-FR" dirty="0">
                <a:latin typeface="Arial" pitchFamily="34" charset="0"/>
                <a:cs typeface="Arial" pitchFamily="34" charset="0"/>
              </a:rPr>
              <a:t>:</a:t>
            </a:r>
          </a:p>
          <a:p>
            <a:pPr marL="0" indent="0">
              <a:buNone/>
            </a:pPr>
            <a:r>
              <a:rPr lang="fr-FR" sz="2200" dirty="0">
                <a:latin typeface="Arial" pitchFamily="34" charset="0"/>
                <a:cs typeface="Arial" pitchFamily="34" charset="0"/>
              </a:rPr>
              <a:t>La victime est repliée sur elle-même. Elle est isolée socialement et affectivement. Elle peut même être dans un état de psychose </a:t>
            </a:r>
            <a:r>
              <a:rPr lang="fr-FR" sz="2200" b="1" i="1" dirty="0">
                <a:latin typeface="Arial" pitchFamily="34" charset="0"/>
                <a:cs typeface="Arial" pitchFamily="34" charset="0"/>
              </a:rPr>
              <a:t>: </a:t>
            </a:r>
            <a:r>
              <a:rPr lang="fr-FR" sz="2200" b="1" i="1" dirty="0">
                <a:solidFill>
                  <a:schemeClr val="accent3"/>
                </a:solidFill>
                <a:latin typeface="Arial" pitchFamily="34" charset="0"/>
                <a:cs typeface="Arial" pitchFamily="34" charset="0"/>
              </a:rPr>
              <a:t>impossibilité pour quelqu’un de raconter son traumatisme</a:t>
            </a:r>
            <a:r>
              <a:rPr lang="fr-FR" sz="2200" dirty="0">
                <a:latin typeface="Arial" pitchFamily="34" charset="0"/>
                <a:cs typeface="Arial" pitchFamily="34" charset="0"/>
              </a:rPr>
              <a:t>. </a:t>
            </a:r>
          </a:p>
          <a:p>
            <a:pPr marL="0" indent="0">
              <a:buNone/>
            </a:pPr>
            <a:r>
              <a:rPr lang="fr-FR" dirty="0"/>
              <a:t> </a:t>
            </a:r>
          </a:p>
        </p:txBody>
      </p:sp>
    </p:spTree>
    <p:extLst>
      <p:ext uri="{BB962C8B-B14F-4D97-AF65-F5344CB8AC3E}">
        <p14:creationId xmlns:p14="http://schemas.microsoft.com/office/powerpoint/2010/main" val="1933773310"/>
      </p:ext>
    </p:extLst>
  </p:cSld>
  <p:clrMapOvr>
    <a:masterClrMapping/>
  </p:clrMapOvr>
  <p:transition spd="slow">
    <p:wipe dir="d"/>
    <p:sndAc>
      <p:stSnd>
        <p:snd r:embed="rId2" name="bomb.wav"/>
      </p:stSnd>
    </p:sndAc>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234440"/>
            <a:ext cx="8229600" cy="4389120"/>
          </a:xfrm>
        </p:spPr>
        <p:txBody>
          <a:bodyPr>
            <a:normAutofit/>
          </a:bodyPr>
          <a:lstStyle/>
          <a:p>
            <a:pPr>
              <a:buNone/>
            </a:pPr>
            <a:r>
              <a:rPr lang="fr-FR" sz="2000" dirty="0">
                <a:latin typeface="Arial" pitchFamily="34" charset="0"/>
                <a:cs typeface="Arial" pitchFamily="34" charset="0"/>
              </a:rPr>
              <a:t>D’office après un traumatisme l’individu </a:t>
            </a:r>
            <a:r>
              <a:rPr lang="fr-FR" sz="2000" b="1" i="1" dirty="0">
                <a:solidFill>
                  <a:schemeClr val="accent3"/>
                </a:solidFill>
                <a:latin typeface="Arial" pitchFamily="34" charset="0"/>
                <a:cs typeface="Arial" pitchFamily="34" charset="0"/>
              </a:rPr>
              <a:t>culpabilise</a:t>
            </a:r>
            <a:r>
              <a:rPr lang="fr-FR" sz="2000" dirty="0">
                <a:solidFill>
                  <a:schemeClr val="accent3"/>
                </a:solidFill>
                <a:latin typeface="Arial" pitchFamily="34" charset="0"/>
                <a:cs typeface="Arial" pitchFamily="34" charset="0"/>
              </a:rPr>
              <a:t>, </a:t>
            </a:r>
            <a:r>
              <a:rPr lang="fr-FR" sz="2000" dirty="0">
                <a:latin typeface="Arial" pitchFamily="34" charset="0"/>
                <a:cs typeface="Arial" pitchFamily="34" charset="0"/>
              </a:rPr>
              <a:t>ce  qui permet de donner un sens à son état et c’est un phénomène tout à fait logique. </a:t>
            </a:r>
          </a:p>
          <a:p>
            <a:pPr>
              <a:buNone/>
            </a:pPr>
            <a:r>
              <a:rPr lang="fr-FR" sz="2000" b="1" dirty="0">
                <a:latin typeface="Arial" pitchFamily="34" charset="0"/>
                <a:cs typeface="Arial" pitchFamily="34" charset="0"/>
              </a:rPr>
              <a:t>Trois (3) étapes</a:t>
            </a:r>
            <a:r>
              <a:rPr lang="fr-FR" sz="2000" dirty="0">
                <a:latin typeface="Arial" pitchFamily="34" charset="0"/>
                <a:cs typeface="Arial" pitchFamily="34" charset="0"/>
              </a:rPr>
              <a:t> :</a:t>
            </a:r>
          </a:p>
          <a:p>
            <a:pPr lvl="0"/>
            <a:r>
              <a:rPr lang="fr-FR" sz="2000" dirty="0">
                <a:latin typeface="Arial" pitchFamily="34" charset="0"/>
                <a:cs typeface="Arial" pitchFamily="34" charset="0"/>
              </a:rPr>
              <a:t>Pourquoi il m’a fait ça ? (pas de réponse)</a:t>
            </a:r>
          </a:p>
          <a:p>
            <a:pPr lvl="0"/>
            <a:r>
              <a:rPr lang="fr-FR" sz="2000" dirty="0">
                <a:latin typeface="Arial" pitchFamily="34" charset="0"/>
                <a:cs typeface="Arial" pitchFamily="34" charset="0"/>
              </a:rPr>
              <a:t>On répond à la place de son bourreau : il a bu, il était drogué ou à cause de l’argent.</a:t>
            </a:r>
          </a:p>
          <a:p>
            <a:pPr lvl="0"/>
            <a:r>
              <a:rPr lang="fr-FR" sz="2000" dirty="0">
                <a:latin typeface="Arial" pitchFamily="34" charset="0"/>
                <a:cs typeface="Arial" pitchFamily="34" charset="0"/>
              </a:rPr>
              <a:t>Qu’est ce que je faisais la bas ?</a:t>
            </a:r>
          </a:p>
          <a:p>
            <a:r>
              <a:rPr lang="fr-FR" sz="2000" b="1" i="1" u="sng" dirty="0">
                <a:latin typeface="Arial" pitchFamily="34" charset="0"/>
                <a:cs typeface="Arial" pitchFamily="34" charset="0"/>
              </a:rPr>
              <a:t>Fait important</a:t>
            </a:r>
            <a:r>
              <a:rPr lang="fr-FR" sz="2000" dirty="0">
                <a:latin typeface="Arial" pitchFamily="34" charset="0"/>
                <a:cs typeface="Arial" pitchFamily="34" charset="0"/>
              </a:rPr>
              <a:t>: la victime ne se considère pas malade, elle pense qu’elle a vécu une situation donnée, qu’elle la supporte depuis des années et ça ne l’empêche pas de vivre</a:t>
            </a:r>
            <a:r>
              <a:rPr lang="fr-FR" dirty="0">
                <a:latin typeface="Arial" pitchFamily="34" charset="0"/>
                <a:cs typeface="Arial" pitchFamily="34" charset="0"/>
              </a:rPr>
              <a:t>.</a:t>
            </a:r>
          </a:p>
          <a:p>
            <a:endParaRPr lang="fr-FR" dirty="0"/>
          </a:p>
        </p:txBody>
      </p:sp>
    </p:spTree>
    <p:extLst>
      <p:ext uri="{BB962C8B-B14F-4D97-AF65-F5344CB8AC3E}">
        <p14:creationId xmlns:p14="http://schemas.microsoft.com/office/powerpoint/2010/main" val="2020659639"/>
      </p:ext>
    </p:extLst>
  </p:cSld>
  <p:clrMapOvr>
    <a:masterClrMapping/>
  </p:clrMapOvr>
  <p:transition spd="slow">
    <p:wipe dir="d"/>
    <p:sndAc>
      <p:stSnd>
        <p:snd r:embed="rId2" name="bomb.wav"/>
      </p:st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412776"/>
            <a:ext cx="8229600" cy="4389120"/>
          </a:xfrm>
        </p:spPr>
        <p:txBody>
          <a:bodyPr>
            <a:normAutofit/>
          </a:bodyPr>
          <a:lstStyle/>
          <a:p>
            <a:pPr marL="0" indent="0">
              <a:buNone/>
            </a:pPr>
            <a:r>
              <a:rPr lang="fr-FR" sz="2400" dirty="0">
                <a:latin typeface="Arial" pitchFamily="34" charset="0"/>
                <a:cs typeface="Arial" pitchFamily="34" charset="0"/>
              </a:rPr>
              <a:t>Au cours des premiers entretiens, la victime, voulant </a:t>
            </a:r>
            <a:r>
              <a:rPr lang="fr-FR" sz="2400" b="1" i="1" dirty="0">
                <a:latin typeface="Arial" pitchFamily="34" charset="0"/>
                <a:cs typeface="Arial" pitchFamily="34" charset="0"/>
              </a:rPr>
              <a:t>se détacher de la situation angoissante</a:t>
            </a:r>
            <a:r>
              <a:rPr lang="fr-FR" sz="2400" dirty="0">
                <a:latin typeface="Arial" pitchFamily="34" charset="0"/>
                <a:cs typeface="Arial" pitchFamily="34" charset="0"/>
              </a:rPr>
              <a:t>, nous dira toujours qu’elle ne présente aucun trouble pouvant justifier une prise en charge (tout cela pour montrer dans quelle situation psychologique se trouvent ces individus).</a:t>
            </a:r>
          </a:p>
          <a:p>
            <a:pPr marL="0" indent="0">
              <a:buNone/>
            </a:pPr>
            <a:r>
              <a:rPr lang="fr-FR" sz="2400" dirty="0">
                <a:latin typeface="Arial" pitchFamily="34" charset="0"/>
                <a:cs typeface="Arial" pitchFamily="34" charset="0"/>
              </a:rPr>
              <a:t>Ce qu’il faut signaler c’est </a:t>
            </a:r>
            <a:r>
              <a:rPr lang="fr-FR" sz="2400" dirty="0">
                <a:solidFill>
                  <a:schemeClr val="accent2"/>
                </a:solidFill>
                <a:latin typeface="Arial" pitchFamily="34" charset="0"/>
                <a:cs typeface="Arial" pitchFamily="34" charset="0"/>
              </a:rPr>
              <a:t>la </a:t>
            </a:r>
            <a:r>
              <a:rPr lang="fr-FR" sz="2400" b="1" i="1" u="sng" dirty="0">
                <a:solidFill>
                  <a:schemeClr val="accent2"/>
                </a:solidFill>
                <a:latin typeface="Arial" pitchFamily="34" charset="0"/>
                <a:cs typeface="Arial" pitchFamily="34" charset="0"/>
              </a:rPr>
              <a:t>métamorphose de l’identité de l’individu</a:t>
            </a:r>
            <a:r>
              <a:rPr lang="fr-FR" sz="2400" dirty="0">
                <a:solidFill>
                  <a:schemeClr val="accent2"/>
                </a:solidFill>
                <a:latin typeface="Arial" pitchFamily="34" charset="0"/>
                <a:cs typeface="Arial" pitchFamily="34" charset="0"/>
              </a:rPr>
              <a:t>,</a:t>
            </a:r>
            <a:r>
              <a:rPr lang="fr-FR" sz="2400" dirty="0">
                <a:latin typeface="Arial" pitchFamily="34" charset="0"/>
                <a:cs typeface="Arial" pitchFamily="34" charset="0"/>
              </a:rPr>
              <a:t> élément très important dans le syndrome post traumatique : mort symboliquement</a:t>
            </a:r>
            <a:endParaRPr lang="fr-FR" dirty="0"/>
          </a:p>
        </p:txBody>
      </p:sp>
    </p:spTree>
    <p:extLst>
      <p:ext uri="{BB962C8B-B14F-4D97-AF65-F5344CB8AC3E}">
        <p14:creationId xmlns:p14="http://schemas.microsoft.com/office/powerpoint/2010/main" val="109947911"/>
      </p:ext>
    </p:extLst>
  </p:cSld>
  <p:clrMapOvr>
    <a:masterClrMapping/>
  </p:clrMapOvr>
  <p:transition spd="slow">
    <p:wipe dir="d"/>
    <p:sndAc>
      <p:stSnd>
        <p:snd r:embed="rId2" name="bomb.wav"/>
      </p:stSnd>
    </p:sndAc>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séquelles psychologiques</a:t>
            </a:r>
          </a:p>
        </p:txBody>
      </p:sp>
      <p:sp>
        <p:nvSpPr>
          <p:cNvPr id="3" name="Espace réservé du contenu 2"/>
          <p:cNvSpPr>
            <a:spLocks noGrp="1"/>
          </p:cNvSpPr>
          <p:nvPr>
            <p:ph idx="1"/>
          </p:nvPr>
        </p:nvSpPr>
        <p:spPr/>
        <p:txBody>
          <a:bodyPr>
            <a:normAutofit fontScale="85000" lnSpcReduction="20000"/>
          </a:bodyPr>
          <a:lstStyle/>
          <a:p>
            <a:pPr marL="0" lvl="0" indent="0" hangingPunct="0">
              <a:buNone/>
            </a:pPr>
            <a:r>
              <a:rPr lang="fr-FR" dirty="0"/>
              <a:t>3 types de séquelles :</a:t>
            </a:r>
          </a:p>
          <a:p>
            <a:pPr lvl="0" hangingPunct="0"/>
            <a:r>
              <a:rPr lang="fr-FR" b="1" dirty="0"/>
              <a:t>Le syndrome de stress post traumatique</a:t>
            </a:r>
            <a:r>
              <a:rPr lang="fr-FR" dirty="0"/>
              <a:t> (les Flash-back, les Insomnies, les cauchemars, les reviviscences de l’évènement traumatisant, les palpitations avec sensation d’étouffement avec crises d’angoisse, les peurs inexpliquées, les crises de larmes lors de l’entretien avec des menaces contre les personnes responsables de cette situation)</a:t>
            </a:r>
          </a:p>
          <a:p>
            <a:pPr lvl="0" hangingPunct="0"/>
            <a:r>
              <a:rPr lang="fr-FR" b="1" dirty="0"/>
              <a:t>Les changements de personnalité</a:t>
            </a:r>
            <a:r>
              <a:rPr lang="fr-FR" dirty="0"/>
              <a:t> avec nervosité, rancœurs, et difficultés d’adaptation sociale pouvant entrainer une rupture familiale et sociale</a:t>
            </a:r>
          </a:p>
          <a:p>
            <a:pPr lvl="0" hangingPunct="0"/>
            <a:r>
              <a:rPr lang="fr-FR" b="1" dirty="0"/>
              <a:t>Les dépressions post traumatiques:</a:t>
            </a:r>
            <a:r>
              <a:rPr lang="fr-FR" dirty="0"/>
              <a:t> isolement socio affectif, absence d’initiative et de motivation, indifférence totale, rumination douloureuse, projection sombre sur l’avenir avec des idées d’autolyse </a:t>
            </a:r>
          </a:p>
          <a:p>
            <a:endParaRPr lang="fr-FR" dirty="0"/>
          </a:p>
        </p:txBody>
      </p:sp>
    </p:spTree>
    <p:extLst>
      <p:ext uri="{BB962C8B-B14F-4D97-AF65-F5344CB8AC3E}">
        <p14:creationId xmlns:p14="http://schemas.microsoft.com/office/powerpoint/2010/main" val="1061066869"/>
      </p:ext>
    </p:extLst>
  </p:cSld>
  <p:clrMapOvr>
    <a:masterClrMapping/>
  </p:clrMapOvr>
  <p:transition spd="slow">
    <p:wipe dir="d"/>
    <p:sndAc>
      <p:stSnd>
        <p:snd r:embed="rId2" name="bomb.wav"/>
      </p:stSnd>
    </p:sndAc>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a:t>Recommandations/ Conduite à tenir</a:t>
            </a:r>
          </a:p>
        </p:txBody>
      </p:sp>
      <p:sp>
        <p:nvSpPr>
          <p:cNvPr id="3" name="Espace réservé du contenu 2"/>
          <p:cNvSpPr>
            <a:spLocks noGrp="1"/>
          </p:cNvSpPr>
          <p:nvPr>
            <p:ph idx="1"/>
          </p:nvPr>
        </p:nvSpPr>
        <p:spPr/>
        <p:txBody>
          <a:bodyPr>
            <a:normAutofit fontScale="92500" lnSpcReduction="10000"/>
          </a:bodyPr>
          <a:lstStyle/>
          <a:p>
            <a:pPr marL="0" indent="0" hangingPunct="0">
              <a:buNone/>
            </a:pPr>
            <a:r>
              <a:rPr lang="fr-FR" dirty="0"/>
              <a:t>Face à une telle situation il faut permettre à la victime de se reconstruire et de faire face aux difficultés existentielles:</a:t>
            </a:r>
          </a:p>
          <a:p>
            <a:pPr marL="0" lvl="0" indent="0" hangingPunct="0">
              <a:buNone/>
            </a:pPr>
            <a:r>
              <a:rPr lang="fr-FR" sz="2200" b="1" i="1" u="sng" dirty="0"/>
              <a:t>Une prise en charge médicale et chirurgicale</a:t>
            </a:r>
            <a:r>
              <a:rPr lang="fr-FR" b="1" i="1" u="sng" dirty="0"/>
              <a:t> </a:t>
            </a:r>
            <a:r>
              <a:rPr lang="fr-FR" dirty="0"/>
              <a:t>des victimes surtout ceux qui présentent des pathologies lourdes.</a:t>
            </a:r>
          </a:p>
          <a:p>
            <a:pPr marL="0" lvl="0" indent="0" hangingPunct="0">
              <a:buNone/>
            </a:pPr>
            <a:r>
              <a:rPr lang="fr-FR" sz="2200" b="1" i="1" u="sng" dirty="0"/>
              <a:t>Un renforcement des capacités de résilience</a:t>
            </a:r>
            <a:r>
              <a:rPr lang="fr-FR" sz="2200" dirty="0"/>
              <a:t> </a:t>
            </a:r>
            <a:r>
              <a:rPr lang="fr-FR" dirty="0"/>
              <a:t>par : </a:t>
            </a:r>
          </a:p>
          <a:p>
            <a:pPr lvl="0" hangingPunct="0">
              <a:buFont typeface="Wingdings" panose="05000000000000000000" pitchFamily="2" charset="2"/>
              <a:buChar char="q"/>
            </a:pPr>
            <a:r>
              <a:rPr lang="fr-FR" dirty="0"/>
              <a:t>Une psychothérapie de soutien avec accompagnement psychologique</a:t>
            </a:r>
          </a:p>
          <a:p>
            <a:pPr lvl="0" hangingPunct="0">
              <a:buFont typeface="Wingdings" panose="05000000000000000000" pitchFamily="2" charset="2"/>
              <a:buChar char="q"/>
            </a:pPr>
            <a:r>
              <a:rPr lang="fr-FR" dirty="0"/>
              <a:t>Des séances de thérapie de relaxation psychométrique</a:t>
            </a:r>
          </a:p>
          <a:p>
            <a:pPr lvl="0" hangingPunct="0">
              <a:buFont typeface="Wingdings" panose="05000000000000000000" pitchFamily="2" charset="2"/>
              <a:buChar char="q"/>
            </a:pPr>
            <a:r>
              <a:rPr lang="fr-FR" dirty="0"/>
              <a:t>Des séances de thérapies comportementales et cognitives</a:t>
            </a:r>
          </a:p>
          <a:p>
            <a:pPr lvl="0" hangingPunct="0">
              <a:buFont typeface="Wingdings" panose="05000000000000000000" pitchFamily="2" charset="2"/>
              <a:buChar char="q"/>
            </a:pPr>
            <a:r>
              <a:rPr lang="fr-FR" dirty="0"/>
              <a:t>Et dans la mesure du possible des thérapies de groupes</a:t>
            </a:r>
          </a:p>
          <a:p>
            <a:pPr marL="0" lvl="0" indent="0" hangingPunct="0">
              <a:buNone/>
            </a:pPr>
            <a:r>
              <a:rPr lang="fr-FR" sz="2200" b="1" i="1" u="sng" dirty="0"/>
              <a:t>La mise en place de mesures de mitigation</a:t>
            </a:r>
          </a:p>
          <a:p>
            <a:endParaRPr lang="fr-FR" dirty="0"/>
          </a:p>
        </p:txBody>
      </p:sp>
    </p:spTree>
    <p:extLst>
      <p:ext uri="{BB962C8B-B14F-4D97-AF65-F5344CB8AC3E}">
        <p14:creationId xmlns:p14="http://schemas.microsoft.com/office/powerpoint/2010/main" val="512397827"/>
      </p:ext>
    </p:extLst>
  </p:cSld>
  <p:clrMapOvr>
    <a:masterClrMapping/>
  </p:clrMapOvr>
  <p:transition spd="slow">
    <p:wipe dir="d"/>
    <p:sndAc>
      <p:stSnd>
        <p:snd r:embed="rId2" name="bomb.wav"/>
      </p:stSnd>
    </p:sndAc>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400" dirty="0">
                <a:cs typeface="Arial" pitchFamily="34" charset="0"/>
              </a:rPr>
              <a:t> </a:t>
            </a:r>
          </a:p>
        </p:txBody>
      </p:sp>
      <p:sp>
        <p:nvSpPr>
          <p:cNvPr id="3" name="Espace réservé du contenu 2"/>
          <p:cNvSpPr>
            <a:spLocks noGrp="1"/>
          </p:cNvSpPr>
          <p:nvPr>
            <p:ph idx="1"/>
          </p:nvPr>
        </p:nvSpPr>
        <p:spPr>
          <a:xfrm>
            <a:off x="443001" y="1275588"/>
            <a:ext cx="8229600" cy="4389120"/>
          </a:xfrm>
        </p:spPr>
        <p:txBody>
          <a:bodyPr>
            <a:normAutofit lnSpcReduction="10000"/>
          </a:bodyPr>
          <a:lstStyle/>
          <a:p>
            <a:pPr marL="114300" indent="0">
              <a:buNone/>
            </a:pPr>
            <a:r>
              <a:rPr lang="fr-FR" sz="2400" b="1" i="1" dirty="0">
                <a:latin typeface="Arial" pitchFamily="34" charset="0"/>
                <a:cs typeface="Arial" pitchFamily="34" charset="0"/>
              </a:rPr>
              <a:t>Le renforcement des capacités de résilience par</a:t>
            </a:r>
            <a:r>
              <a:rPr lang="fr-FR" dirty="0">
                <a:latin typeface="Arial" pitchFamily="34" charset="0"/>
                <a:cs typeface="Arial" pitchFamily="34" charset="0"/>
              </a:rPr>
              <a:t>:</a:t>
            </a:r>
          </a:p>
          <a:p>
            <a:pPr lvl="0">
              <a:buFont typeface="Wingdings" panose="05000000000000000000" pitchFamily="2" charset="2"/>
              <a:buChar char="q"/>
            </a:pPr>
            <a:r>
              <a:rPr lang="fr-FR" u="sng" dirty="0">
                <a:latin typeface="Arial" pitchFamily="34" charset="0"/>
                <a:cs typeface="Arial" pitchFamily="34" charset="0"/>
              </a:rPr>
              <a:t>L’écoute</a:t>
            </a:r>
            <a:r>
              <a:rPr lang="fr-FR" dirty="0">
                <a:latin typeface="Arial" pitchFamily="34" charset="0"/>
                <a:cs typeface="Arial" pitchFamily="34" charset="0"/>
              </a:rPr>
              <a:t> : toujours aménager un espace d’écoute avec accompagnement psychologique en évitant les attitudes moralisantes</a:t>
            </a:r>
          </a:p>
          <a:p>
            <a:pPr lvl="0">
              <a:buFont typeface="Wingdings" panose="05000000000000000000" pitchFamily="2" charset="2"/>
              <a:buChar char="q"/>
            </a:pPr>
            <a:r>
              <a:rPr lang="fr-FR" u="sng" dirty="0">
                <a:latin typeface="Arial" pitchFamily="34" charset="0"/>
                <a:cs typeface="Arial" pitchFamily="34" charset="0"/>
              </a:rPr>
              <a:t>La psychothérapie de soutien</a:t>
            </a:r>
          </a:p>
          <a:p>
            <a:pPr lvl="0">
              <a:buFont typeface="Wingdings" panose="05000000000000000000" pitchFamily="2" charset="2"/>
              <a:buChar char="q"/>
            </a:pPr>
            <a:r>
              <a:rPr lang="fr-FR" u="sng" dirty="0">
                <a:latin typeface="Arial" pitchFamily="34" charset="0"/>
                <a:cs typeface="Arial" pitchFamily="34" charset="0"/>
              </a:rPr>
              <a:t>Thérapie Comportementale et Cognitive</a:t>
            </a:r>
          </a:p>
          <a:p>
            <a:pPr lvl="0">
              <a:buFont typeface="Wingdings" panose="05000000000000000000" pitchFamily="2" charset="2"/>
              <a:buChar char="q"/>
            </a:pPr>
            <a:r>
              <a:rPr lang="fr-FR" u="sng" dirty="0">
                <a:latin typeface="Arial" pitchFamily="34" charset="0"/>
                <a:cs typeface="Arial" pitchFamily="34" charset="0"/>
              </a:rPr>
              <a:t>Les séances de relaxation psychométrique</a:t>
            </a:r>
            <a:endParaRPr lang="fr-FR" dirty="0">
              <a:latin typeface="Arial" pitchFamily="34" charset="0"/>
              <a:cs typeface="Arial" pitchFamily="34" charset="0"/>
            </a:endParaRPr>
          </a:p>
          <a:p>
            <a:pPr lvl="0">
              <a:buFont typeface="Wingdings" panose="05000000000000000000" pitchFamily="2" charset="2"/>
              <a:buChar char="q"/>
            </a:pPr>
            <a:r>
              <a:rPr lang="fr-FR" u="sng" dirty="0">
                <a:latin typeface="Arial" pitchFamily="34" charset="0"/>
                <a:cs typeface="Arial" pitchFamily="34" charset="0"/>
              </a:rPr>
              <a:t>La thérapie de groupe</a:t>
            </a:r>
            <a:r>
              <a:rPr lang="fr-FR" dirty="0">
                <a:latin typeface="Arial" pitchFamily="34" charset="0"/>
                <a:cs typeface="Arial" pitchFamily="34" charset="0"/>
              </a:rPr>
              <a:t> permettant en même temps de partager les expériences vécues entre victimes.</a:t>
            </a:r>
          </a:p>
          <a:p>
            <a:pPr lvl="0">
              <a:buFont typeface="Wingdings" panose="05000000000000000000" pitchFamily="2" charset="2"/>
              <a:buChar char="q"/>
            </a:pPr>
            <a:r>
              <a:rPr lang="fr-FR" u="sng" dirty="0">
                <a:latin typeface="Arial" pitchFamily="34" charset="0"/>
                <a:cs typeface="Arial" pitchFamily="34" charset="0"/>
              </a:rPr>
              <a:t>Le jeu de rôle</a:t>
            </a:r>
            <a:r>
              <a:rPr lang="fr-FR" dirty="0">
                <a:latin typeface="Arial" pitchFamily="34" charset="0"/>
                <a:cs typeface="Arial" pitchFamily="34" charset="0"/>
              </a:rPr>
              <a:t> serait intéressant chez les enfants.</a:t>
            </a:r>
          </a:p>
          <a:p>
            <a:endParaRPr lang="fr-FR" dirty="0"/>
          </a:p>
        </p:txBody>
      </p:sp>
    </p:spTree>
    <p:extLst>
      <p:ext uri="{BB962C8B-B14F-4D97-AF65-F5344CB8AC3E}">
        <p14:creationId xmlns:p14="http://schemas.microsoft.com/office/powerpoint/2010/main" val="2046453601"/>
      </p:ext>
    </p:extLst>
  </p:cSld>
  <p:clrMapOvr>
    <a:masterClrMapping/>
  </p:clrMapOvr>
  <p:transition spd="slow">
    <p:wipe dir="d"/>
    <p:sndAc>
      <p:stSnd>
        <p:snd r:embed="rId2" name="bomb.wav"/>
      </p:stSnd>
    </p:sndAc>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340768"/>
            <a:ext cx="8229600" cy="4389120"/>
          </a:xfrm>
        </p:spPr>
        <p:txBody>
          <a:bodyPr>
            <a:normAutofit/>
          </a:bodyPr>
          <a:lstStyle/>
          <a:p>
            <a:pPr marL="0" indent="0">
              <a:buNone/>
            </a:pPr>
            <a:r>
              <a:rPr lang="fr-FR" sz="2400" b="1" i="1" dirty="0"/>
              <a:t>La mise en place de mesures de mitigation                                                                                        </a:t>
            </a:r>
            <a:endParaRPr lang="fr-FR" dirty="0"/>
          </a:p>
          <a:p>
            <a:pPr lvl="0" hangingPunct="0">
              <a:buFont typeface="Wingdings" panose="05000000000000000000" pitchFamily="2" charset="2"/>
              <a:buChar char="q"/>
            </a:pPr>
            <a:r>
              <a:rPr lang="fr-FR" sz="2500" dirty="0"/>
              <a:t>Indemnisation des victimes par une activité génératrice de revenus  </a:t>
            </a:r>
          </a:p>
          <a:p>
            <a:pPr lvl="0" hangingPunct="0">
              <a:buFont typeface="Wingdings" panose="05000000000000000000" pitchFamily="2" charset="2"/>
              <a:buChar char="q"/>
            </a:pPr>
            <a:r>
              <a:rPr lang="fr-FR" sz="2500" dirty="0"/>
              <a:t>Identification des victimes secondaires et leur prise en charge par un accompagnement psychologique </a:t>
            </a:r>
          </a:p>
          <a:p>
            <a:pPr marL="0" indent="0">
              <a:buNone/>
            </a:pPr>
            <a:endParaRPr lang="fr-FR" dirty="0"/>
          </a:p>
        </p:txBody>
      </p:sp>
    </p:spTree>
    <p:extLst>
      <p:ext uri="{BB962C8B-B14F-4D97-AF65-F5344CB8AC3E}">
        <p14:creationId xmlns:p14="http://schemas.microsoft.com/office/powerpoint/2010/main" val="1148035244"/>
      </p:ext>
    </p:extLst>
  </p:cSld>
  <p:clrMapOvr>
    <a:masterClrMapping/>
  </p:clrMapOvr>
  <p:transition spd="slow">
    <p:wipe dir="d"/>
    <p:sndAc>
      <p:stSnd>
        <p:snd r:embed="rId2" name="bomb.wav"/>
      </p:stSnd>
    </p:sndAc>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764704"/>
            <a:ext cx="8229600" cy="792088"/>
          </a:xfrm>
        </p:spPr>
        <p:txBody>
          <a:bodyPr>
            <a:normAutofit fontScale="90000"/>
          </a:bodyPr>
          <a:lstStyle/>
          <a:p>
            <a:br>
              <a:rPr lang="fr-FR" b="1" dirty="0"/>
            </a:br>
            <a:br>
              <a:rPr lang="fr-FR" b="1" dirty="0"/>
            </a:br>
            <a:br>
              <a:rPr lang="fr-FR" b="1" dirty="0"/>
            </a:br>
            <a:br>
              <a:rPr lang="fr-FR" b="1" dirty="0"/>
            </a:br>
            <a:br>
              <a:rPr lang="fr-FR" b="1" dirty="0"/>
            </a:br>
            <a:r>
              <a:rPr lang="fr-FR" b="1" dirty="0"/>
              <a:t>  </a:t>
            </a:r>
            <a:br>
              <a:rPr lang="fr-FR" b="1" dirty="0"/>
            </a:br>
            <a:r>
              <a:rPr lang="fr-FR" sz="2200" b="1" dirty="0"/>
              <a:t>QUESTION ELFE: permet à la victime de se focaliser sur sa souffrance et de trouver les moyens de faire face</a:t>
            </a:r>
            <a:endParaRPr lang="fr-FR" dirty="0"/>
          </a:p>
        </p:txBody>
      </p:sp>
      <p:sp>
        <p:nvSpPr>
          <p:cNvPr id="3" name="Espace réservé du contenu 2"/>
          <p:cNvSpPr>
            <a:spLocks noGrp="1"/>
          </p:cNvSpPr>
          <p:nvPr>
            <p:ph idx="1"/>
          </p:nvPr>
        </p:nvSpPr>
        <p:spPr>
          <a:xfrm>
            <a:off x="323528" y="1704176"/>
            <a:ext cx="8229600" cy="4389120"/>
          </a:xfrm>
        </p:spPr>
        <p:txBody>
          <a:bodyPr>
            <a:normAutofit/>
          </a:bodyPr>
          <a:lstStyle/>
          <a:p>
            <a:pPr lvl="0"/>
            <a:r>
              <a:rPr lang="fr-FR" b="1" dirty="0"/>
              <a:t>Q</a:t>
            </a:r>
            <a:r>
              <a:rPr lang="fr-FR" dirty="0"/>
              <a:t> </a:t>
            </a:r>
            <a:r>
              <a:rPr lang="fr-FR" sz="2000" dirty="0"/>
              <a:t>comme question</a:t>
            </a:r>
            <a:r>
              <a:rPr lang="fr-FR" dirty="0"/>
              <a:t>: </a:t>
            </a:r>
            <a:r>
              <a:rPr lang="fr-FR" sz="2400" dirty="0"/>
              <a:t>qu’est ce qui s’est passé? </a:t>
            </a:r>
            <a:r>
              <a:rPr lang="fr-FR" sz="2000" dirty="0"/>
              <a:t>Cette question permet d’ être en connexion avec la victime</a:t>
            </a:r>
            <a:endParaRPr lang="fr-FR" dirty="0"/>
          </a:p>
          <a:p>
            <a:pPr lvl="0"/>
            <a:r>
              <a:rPr lang="fr-FR" b="1" dirty="0"/>
              <a:t>E</a:t>
            </a:r>
            <a:r>
              <a:rPr lang="fr-FR" dirty="0"/>
              <a:t> : </a:t>
            </a:r>
            <a:r>
              <a:rPr lang="fr-FR" sz="2000" dirty="0"/>
              <a:t>comme émotion </a:t>
            </a:r>
            <a:r>
              <a:rPr lang="fr-FR" dirty="0"/>
              <a:t>; </a:t>
            </a:r>
            <a:r>
              <a:rPr lang="fr-FR" sz="2400" dirty="0"/>
              <a:t>quelle émotion as-tu ressentie?</a:t>
            </a:r>
            <a:r>
              <a:rPr lang="fr-FR" dirty="0"/>
              <a:t> </a:t>
            </a:r>
            <a:r>
              <a:rPr lang="fr-FR" sz="2000" dirty="0"/>
              <a:t>Permet d’apprécier les émotions de la victime</a:t>
            </a:r>
            <a:endParaRPr lang="fr-FR" dirty="0"/>
          </a:p>
          <a:p>
            <a:pPr lvl="0"/>
            <a:r>
              <a:rPr lang="fr-FR" b="1" dirty="0"/>
              <a:t>L</a:t>
            </a:r>
            <a:r>
              <a:rPr lang="fr-FR" dirty="0"/>
              <a:t> : </a:t>
            </a:r>
            <a:r>
              <a:rPr lang="fr-FR" sz="2400" dirty="0"/>
              <a:t>le plus difficile : qu’est ce qui a été le plus difficile?</a:t>
            </a:r>
            <a:r>
              <a:rPr lang="fr-FR" dirty="0"/>
              <a:t> </a:t>
            </a:r>
            <a:r>
              <a:rPr lang="fr-FR" sz="2000" dirty="0"/>
              <a:t>(question magique, focalise l’esprit de celui qui souffre)</a:t>
            </a:r>
          </a:p>
          <a:p>
            <a:pPr lvl="0"/>
            <a:r>
              <a:rPr lang="fr-FR" b="1" dirty="0"/>
              <a:t>F</a:t>
            </a:r>
            <a:r>
              <a:rPr lang="fr-FR" dirty="0"/>
              <a:t> : </a:t>
            </a:r>
            <a:r>
              <a:rPr lang="fr-FR" sz="2400" dirty="0"/>
              <a:t>faire face ; qu’est-ce qui vous aide à faire face? </a:t>
            </a:r>
            <a:endParaRPr lang="fr-FR" dirty="0"/>
          </a:p>
          <a:p>
            <a:pPr lvl="0"/>
            <a:r>
              <a:rPr lang="fr-FR" b="1" dirty="0"/>
              <a:t>E :</a:t>
            </a:r>
            <a:r>
              <a:rPr lang="fr-FR" dirty="0"/>
              <a:t> </a:t>
            </a:r>
            <a:r>
              <a:rPr lang="fr-FR" sz="2400" dirty="0"/>
              <a:t>empathie : c’est l’interaction</a:t>
            </a:r>
            <a:r>
              <a:rPr lang="fr-FR" dirty="0"/>
              <a:t>  </a:t>
            </a:r>
            <a:r>
              <a:rPr lang="fr-FR" sz="2000" dirty="0"/>
              <a:t>c’est-à-dire exprimer à l’autre ce que vous ressentez  </a:t>
            </a:r>
            <a:endParaRPr lang="fr-FR" dirty="0"/>
          </a:p>
          <a:p>
            <a:endParaRPr lang="fr-FR" dirty="0"/>
          </a:p>
        </p:txBody>
      </p:sp>
    </p:spTree>
    <p:extLst>
      <p:ext uri="{BB962C8B-B14F-4D97-AF65-F5344CB8AC3E}">
        <p14:creationId xmlns:p14="http://schemas.microsoft.com/office/powerpoint/2010/main" val="1118022181"/>
      </p:ext>
    </p:extLst>
  </p:cSld>
  <p:clrMapOvr>
    <a:masterClrMapping/>
  </p:clrMapOvr>
  <p:transition spd="slow">
    <p:wipe dir="d"/>
    <p:sndAc>
      <p:stSnd>
        <p:snd r:embed="rId2" name="bomb.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Résultats</a:t>
            </a:r>
          </a:p>
        </p:txBody>
      </p:sp>
      <p:sp>
        <p:nvSpPr>
          <p:cNvPr id="3" name="Espace réservé du contenu 2"/>
          <p:cNvSpPr>
            <a:spLocks noGrp="1"/>
          </p:cNvSpPr>
          <p:nvPr>
            <p:ph idx="1"/>
          </p:nvPr>
        </p:nvSpPr>
        <p:spPr/>
        <p:txBody>
          <a:bodyPr>
            <a:normAutofit fontScale="62500" lnSpcReduction="20000"/>
          </a:bodyPr>
          <a:lstStyle/>
          <a:p>
            <a:pPr>
              <a:buFont typeface="Wingdings" panose="05000000000000000000" pitchFamily="2" charset="2"/>
              <a:buChar char="Ø"/>
            </a:pPr>
            <a:r>
              <a:rPr lang="fr-FR" dirty="0"/>
              <a:t>Résultat est compris entre 0 et 36 </a:t>
            </a:r>
          </a:p>
          <a:p>
            <a:pPr lvl="0">
              <a:buFont typeface="Wingdings" panose="05000000000000000000" pitchFamily="2" charset="2"/>
              <a:buChar char="Ø"/>
            </a:pPr>
            <a:r>
              <a:rPr lang="fr-FR" b="1" dirty="0"/>
              <a:t>Score  entre 0 et 5</a:t>
            </a:r>
            <a:r>
              <a:rPr lang="fr-FR" dirty="0"/>
              <a:t> : Vous ne connaissait pas de stress</a:t>
            </a:r>
          </a:p>
          <a:p>
            <a:pPr lvl="0">
              <a:buFont typeface="Wingdings" panose="05000000000000000000" pitchFamily="2" charset="2"/>
              <a:buChar char="Ø"/>
            </a:pPr>
            <a:r>
              <a:rPr lang="fr-FR" b="1" dirty="0"/>
              <a:t>Score entre 6 et 12</a:t>
            </a:r>
            <a:r>
              <a:rPr lang="fr-FR" dirty="0"/>
              <a:t> : Confronté aux stress de l’existence, vous semblez savoir faire face et rester calme dans beaucoup de circonstances</a:t>
            </a:r>
          </a:p>
          <a:p>
            <a:pPr lvl="0">
              <a:buFont typeface="Wingdings" panose="05000000000000000000" pitchFamily="2" charset="2"/>
              <a:buChar char="Ø"/>
            </a:pPr>
            <a:r>
              <a:rPr lang="fr-FR" b="1" dirty="0"/>
              <a:t>Score entre 13 et 20 : </a:t>
            </a:r>
            <a:r>
              <a:rPr lang="fr-FR" dirty="0"/>
              <a:t>Vous connaissez le stress. Il peut vous être utile car peut vous permettre de donner le meilleur de vous-même</a:t>
            </a:r>
          </a:p>
          <a:p>
            <a:pPr lvl="0">
              <a:buFont typeface="Wingdings" panose="05000000000000000000" pitchFamily="2" charset="2"/>
              <a:buChar char="Ø"/>
            </a:pPr>
            <a:r>
              <a:rPr lang="fr-FR" b="1" dirty="0"/>
              <a:t>Score égal ou supérieur</a:t>
            </a:r>
            <a:r>
              <a:rPr lang="fr-FR" dirty="0"/>
              <a:t> : Niveau de stress élevé. Consulter un spécialiste</a:t>
            </a:r>
          </a:p>
          <a:p>
            <a:pPr>
              <a:buFont typeface="Wingdings" panose="05000000000000000000" pitchFamily="2" charset="2"/>
              <a:buChar char="Ø"/>
            </a:pPr>
            <a:r>
              <a:rPr lang="fr-FR" dirty="0"/>
              <a:t> </a:t>
            </a:r>
          </a:p>
          <a:p>
            <a:pPr lvl="0">
              <a:buFont typeface="Wingdings" panose="05000000000000000000" pitchFamily="2" charset="2"/>
              <a:buChar char="Ø"/>
            </a:pPr>
            <a:r>
              <a:rPr lang="fr-FR" b="1" u="sng" dirty="0"/>
              <a:t>Comment vous réagissez au stress et quelques conseils</a:t>
            </a:r>
            <a:endParaRPr lang="fr-FR" dirty="0"/>
          </a:p>
          <a:p>
            <a:pPr>
              <a:buFont typeface="Wingdings" panose="05000000000000000000" pitchFamily="2" charset="2"/>
              <a:buChar char="Ø"/>
            </a:pPr>
            <a:r>
              <a:rPr lang="fr-FR" dirty="0"/>
              <a:t>Pour connaitre votre façon de réagir au stress, procédez ainsi :</a:t>
            </a:r>
          </a:p>
          <a:p>
            <a:pPr lvl="0">
              <a:buFont typeface="Wingdings" panose="05000000000000000000" pitchFamily="2" charset="2"/>
              <a:buChar char="Ø"/>
            </a:pPr>
            <a:r>
              <a:rPr lang="fr-FR" dirty="0"/>
              <a:t>Additionnez les 4 &lt;&lt; S &gt;&gt; (4, 6, 7 et 11) vous obtenez votre score &lt;&lt;</a:t>
            </a:r>
            <a:r>
              <a:rPr lang="fr-FR" b="1" dirty="0"/>
              <a:t>réaction somatique&gt;&gt;</a:t>
            </a:r>
            <a:endParaRPr lang="fr-FR" dirty="0"/>
          </a:p>
          <a:p>
            <a:pPr lvl="0">
              <a:buFont typeface="Wingdings" panose="05000000000000000000" pitchFamily="2" charset="2"/>
              <a:buChar char="Ø"/>
            </a:pPr>
            <a:r>
              <a:rPr lang="fr-FR" dirty="0"/>
              <a:t>Additionnez les notes aux 4 &lt;&lt; P &gt;&gt; (2, 5, 8 et 12) : c’est votre score  &lt;&lt;</a:t>
            </a:r>
            <a:r>
              <a:rPr lang="fr-FR" b="1" dirty="0"/>
              <a:t>réaction psychologique&gt;&gt;</a:t>
            </a:r>
            <a:endParaRPr lang="fr-FR" dirty="0"/>
          </a:p>
          <a:p>
            <a:pPr lvl="0">
              <a:buFont typeface="Wingdings" panose="05000000000000000000" pitchFamily="2" charset="2"/>
              <a:buChar char="Ø"/>
            </a:pPr>
            <a:r>
              <a:rPr lang="fr-FR" dirty="0"/>
              <a:t>Additionnez les notes 4 &lt;&lt; C &gt;&gt; (1, 3, 9 et 10) c’est votre score &lt;&lt;</a:t>
            </a:r>
            <a:r>
              <a:rPr lang="fr-FR" b="1" dirty="0"/>
              <a:t>réaction comportementale&gt;&gt;</a:t>
            </a:r>
            <a:endParaRPr lang="fr-FR" dirty="0"/>
          </a:p>
          <a:p>
            <a:pPr>
              <a:buFont typeface="Wingdings" panose="05000000000000000000" pitchFamily="2" charset="2"/>
              <a:buChar char="Ø"/>
            </a:pPr>
            <a:r>
              <a:rPr lang="fr-FR" b="1" u="sng" dirty="0"/>
              <a:t>Réaction somatique plus importante</a:t>
            </a:r>
            <a:r>
              <a:rPr lang="fr-FR" dirty="0"/>
              <a:t> : manifestations physiques au premier plan.</a:t>
            </a:r>
          </a:p>
          <a:p>
            <a:pPr>
              <a:buFont typeface="Wingdings" panose="05000000000000000000" pitchFamily="2" charset="2"/>
              <a:buChar char="Ø"/>
            </a:pPr>
            <a:r>
              <a:rPr lang="fr-FR" dirty="0"/>
              <a:t> </a:t>
            </a:r>
          </a:p>
          <a:p>
            <a:endParaRPr lang="fr-FR" dirty="0"/>
          </a:p>
        </p:txBody>
      </p:sp>
    </p:spTree>
    <p:extLst>
      <p:ext uri="{BB962C8B-B14F-4D97-AF65-F5344CB8AC3E}">
        <p14:creationId xmlns:p14="http://schemas.microsoft.com/office/powerpoint/2010/main" val="3344202786"/>
      </p:ext>
    </p:extLst>
  </p:cSld>
  <p:clrMapOvr>
    <a:masterClrMapping/>
  </p:clrMapOvr>
  <p:transition spd="slow">
    <p:wipe dir="d"/>
    <p:sndAc>
      <p:stSnd>
        <p:snd r:embed="rId2" name="bomb.wav"/>
      </p:stSnd>
    </p:sndAc>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2623" y="1124744"/>
            <a:ext cx="8186766" cy="1143008"/>
          </a:xfrm>
        </p:spPr>
        <p:txBody>
          <a:bodyPr>
            <a:noAutofit/>
          </a:bodyPr>
          <a:lstStyle/>
          <a:p>
            <a:br>
              <a:rPr lang="fr-FR" sz="4000" b="1" u="sng" dirty="0">
                <a:latin typeface="Arial" pitchFamily="34" charset="0"/>
                <a:cs typeface="Arial" pitchFamily="34" charset="0"/>
              </a:rPr>
            </a:br>
            <a:br>
              <a:rPr lang="fr-FR" sz="4000" b="1" u="sng" dirty="0">
                <a:latin typeface="Arial" pitchFamily="34" charset="0"/>
                <a:cs typeface="Arial" pitchFamily="34" charset="0"/>
              </a:rPr>
            </a:br>
            <a:r>
              <a:rPr lang="fr-FR" sz="4000" b="1" u="sng" dirty="0">
                <a:cs typeface="Arial" pitchFamily="34" charset="0"/>
              </a:rPr>
              <a:t>LES RESULTATS ATTENDUS</a:t>
            </a:r>
            <a:r>
              <a:rPr lang="fr-FR" sz="4000" dirty="0">
                <a:cs typeface="Arial" pitchFamily="34" charset="0"/>
              </a:rPr>
              <a:t> :</a:t>
            </a:r>
            <a:br>
              <a:rPr lang="fr-FR" sz="4000" dirty="0">
                <a:cs typeface="Arial" pitchFamily="34" charset="0"/>
              </a:rPr>
            </a:br>
            <a:r>
              <a:rPr lang="fr-FR" sz="4000" dirty="0"/>
              <a:t> </a:t>
            </a:r>
          </a:p>
        </p:txBody>
      </p:sp>
      <p:sp>
        <p:nvSpPr>
          <p:cNvPr id="3" name="Espace réservé du contenu 2"/>
          <p:cNvSpPr>
            <a:spLocks noGrp="1"/>
          </p:cNvSpPr>
          <p:nvPr>
            <p:ph idx="1"/>
          </p:nvPr>
        </p:nvSpPr>
        <p:spPr/>
        <p:txBody>
          <a:bodyPr/>
          <a:lstStyle/>
          <a:p>
            <a:r>
              <a:rPr lang="fr-FR" dirty="0">
                <a:latin typeface="Arial" pitchFamily="34" charset="0"/>
                <a:cs typeface="Arial" pitchFamily="34" charset="0"/>
              </a:rPr>
              <a:t>Au bout de 3 à 4 séances, les victimes étaient à distance de leur traumatisme, elles parvenaient à en parler sans agressivité, les émotions étant moins accentuées</a:t>
            </a:r>
            <a:endParaRPr lang="fr-FR" dirty="0"/>
          </a:p>
        </p:txBody>
      </p:sp>
    </p:spTree>
    <p:extLst>
      <p:ext uri="{BB962C8B-B14F-4D97-AF65-F5344CB8AC3E}">
        <p14:creationId xmlns:p14="http://schemas.microsoft.com/office/powerpoint/2010/main" val="3793631633"/>
      </p:ext>
    </p:extLst>
  </p:cSld>
  <p:clrMapOvr>
    <a:masterClrMapping/>
  </p:clrMapOvr>
  <p:transition spd="slow">
    <p:wipe dir="d"/>
    <p:sndAc>
      <p:stSnd>
        <p:snd r:embed="rId2" name="bomb.wav"/>
      </p:stSnd>
    </p:sndAc>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24744"/>
            <a:ext cx="8229600" cy="4389120"/>
          </a:xfrm>
        </p:spPr>
        <p:txBody>
          <a:bodyPr>
            <a:normAutofit/>
          </a:bodyPr>
          <a:lstStyle/>
          <a:p>
            <a:pPr marL="0" indent="0">
              <a:buNone/>
            </a:pPr>
            <a:r>
              <a:rPr lang="fr-FR" dirty="0">
                <a:latin typeface="Arial" pitchFamily="34" charset="0"/>
                <a:cs typeface="Arial" pitchFamily="34" charset="0"/>
              </a:rPr>
              <a:t>Dans le domaine de la prévention de la torture il ne faut ignorer l’état psychologique des personnes qui prennent en charges ces victimes et les agents d’exécution des lois surtout ceux de l’administration pénitentiaire qui vivent plus longtemps avec les personnes privées de liberté: ils ont besoin d’une prise en charge psychologique après évaluation,</a:t>
            </a:r>
          </a:p>
          <a:p>
            <a:endParaRPr lang="fr-FR" dirty="0"/>
          </a:p>
        </p:txBody>
      </p:sp>
    </p:spTree>
    <p:extLst>
      <p:ext uri="{BB962C8B-B14F-4D97-AF65-F5344CB8AC3E}">
        <p14:creationId xmlns:p14="http://schemas.microsoft.com/office/powerpoint/2010/main" val="3215915849"/>
      </p:ext>
    </p:extLst>
  </p:cSld>
  <p:clrMapOvr>
    <a:masterClrMapping/>
  </p:clrMapOvr>
  <p:transition spd="slow">
    <p:wipe dir="d"/>
    <p:sndAc>
      <p:stSnd>
        <p:snd r:embed="rId2" name="bomb.wav"/>
      </p:stSnd>
    </p:sndAc>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buNone/>
            </a:pPr>
            <a:r>
              <a:rPr lang="fr-FR" sz="6000" i="1" dirty="0">
                <a:solidFill>
                  <a:srgbClr val="FF3399"/>
                </a:solidFill>
                <a:latin typeface="Arial" pitchFamily="34" charset="0"/>
                <a:cs typeface="Arial" pitchFamily="34" charset="0"/>
              </a:rPr>
              <a:t>Je vous remercie de votre aimable attention</a:t>
            </a:r>
          </a:p>
        </p:txBody>
      </p:sp>
    </p:spTree>
  </p:cSld>
  <p:clrMapOvr>
    <a:masterClrMapping/>
  </p:clrMapOvr>
  <p:transition spd="slow">
    <p:wipe dir="d"/>
    <p:sndAc>
      <p:stSnd>
        <p:snd r:embed="rId3" name="bomb.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br>
              <a:rPr lang="fr-FR" dirty="0"/>
            </a:br>
            <a:br>
              <a:rPr lang="fr-FR" dirty="0"/>
            </a:br>
            <a:endParaRPr lang="fr-FR" dirty="0"/>
          </a:p>
        </p:txBody>
      </p:sp>
      <p:sp>
        <p:nvSpPr>
          <p:cNvPr id="3" name="Espace réservé du contenu 2"/>
          <p:cNvSpPr>
            <a:spLocks noGrp="1"/>
          </p:cNvSpPr>
          <p:nvPr>
            <p:ph idx="1"/>
          </p:nvPr>
        </p:nvSpPr>
        <p:spPr/>
        <p:txBody>
          <a:bodyPr/>
          <a:lstStyle/>
          <a:p>
            <a:pPr fontAlgn="base"/>
            <a:r>
              <a:rPr lang="fr-FR" dirty="0"/>
              <a:t>Les 10 distorsions cognitives les plus courantes</a:t>
            </a:r>
          </a:p>
          <a:p>
            <a:pPr marL="0" indent="0" fontAlgn="base">
              <a:buNone/>
            </a:pPr>
            <a:r>
              <a:rPr lang="fr-FR" dirty="0"/>
              <a:t>Certaines pensées automatiques peuvent révéler des défaillances dans le traitement de l’information. Ces distorsions cognitives sont fréquemment associées à la dépression, à l’anxiété ainsi qu’à la plupart des troubles mentaux. Voici les dix plus courantes :</a:t>
            </a:r>
          </a:p>
        </p:txBody>
      </p:sp>
    </p:spTree>
    <p:extLst>
      <p:ext uri="{BB962C8B-B14F-4D97-AF65-F5344CB8AC3E}">
        <p14:creationId xmlns:p14="http://schemas.microsoft.com/office/powerpoint/2010/main" val="200532744"/>
      </p:ext>
    </p:extLst>
  </p:cSld>
  <p:clrMapOvr>
    <a:masterClrMapping/>
  </p:clrMapOvr>
  <p:transition spd="slow">
    <p:wipe dir="d"/>
    <p:sndAc>
      <p:stSnd>
        <p:snd r:embed="rId2" name="bomb.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908720"/>
            <a:ext cx="8229600" cy="4389120"/>
          </a:xfrm>
        </p:spPr>
        <p:txBody>
          <a:bodyPr>
            <a:normAutofit fontScale="62500" lnSpcReduction="20000"/>
          </a:bodyPr>
          <a:lstStyle/>
          <a:p>
            <a:pPr lvl="0" fontAlgn="base"/>
            <a:r>
              <a:rPr lang="fr-FR" b="1" dirty="0"/>
              <a:t>1, La pensée dichotomique : tout ou rien</a:t>
            </a:r>
            <a:endParaRPr lang="fr-FR" dirty="0"/>
          </a:p>
          <a:p>
            <a:pPr marL="0" indent="0" fontAlgn="base">
              <a:buNone/>
            </a:pPr>
            <a:r>
              <a:rPr lang="fr-FR" dirty="0"/>
              <a:t>Lorsque le raisonnement est privé de nuances, tout ce qui n’est pas une victoire devient une défaite, tout ce qui n’est pas sans risque devient dangereux, etc. Ce type de pensée se retrouve logiquement associé au perfectionnisme, aux sentiments dépressifs d’incapacité, de culpabilité, d’auto dévalorisation mais également à certains traits de personnalités pathologiques.</a:t>
            </a:r>
          </a:p>
          <a:p>
            <a:pPr marL="0" indent="0" fontAlgn="base">
              <a:buNone/>
            </a:pPr>
            <a:r>
              <a:rPr lang="fr-FR" i="1" dirty="0"/>
              <a:t>« Si vous n’êtes pas avec moi, vous êtes contre moi »</a:t>
            </a:r>
            <a:endParaRPr lang="fr-FR" dirty="0"/>
          </a:p>
          <a:p>
            <a:pPr marL="0" indent="0" fontAlgn="base">
              <a:buNone/>
            </a:pPr>
            <a:r>
              <a:rPr lang="fr-FR" dirty="0"/>
              <a:t>Commentaire :</a:t>
            </a:r>
          </a:p>
          <a:p>
            <a:pPr marL="0" indent="0" fontAlgn="base">
              <a:buNone/>
            </a:pPr>
            <a:r>
              <a:rPr lang="fr-FR" dirty="0"/>
              <a:t>Tiens, ça me rappelle un certain mois de septembre… 2001.</a:t>
            </a:r>
          </a:p>
          <a:p>
            <a:pPr marL="0" indent="0" fontAlgn="base">
              <a:buNone/>
            </a:pPr>
            <a:r>
              <a:rPr lang="fr-FR" i="1" dirty="0"/>
              <a:t>« J’ai fait un écart, ça ne vaut plus la peine de continuer le régime »</a:t>
            </a:r>
            <a:endParaRPr lang="fr-FR" dirty="0"/>
          </a:p>
          <a:p>
            <a:pPr marL="0" indent="0" fontAlgn="base">
              <a:buNone/>
            </a:pPr>
            <a:r>
              <a:rPr lang="fr-FR" i="1" dirty="0"/>
              <a:t>« L’employeur ne m’a pas recruté, je ne suis pas fait pour ce boulot »</a:t>
            </a:r>
            <a:endParaRPr lang="fr-FR" dirty="0"/>
          </a:p>
          <a:p>
            <a:pPr lvl="0" fontAlgn="base"/>
            <a:r>
              <a:rPr lang="fr-FR" b="1" dirty="0"/>
              <a:t>2, L’abstraction sélective : filtrage mental</a:t>
            </a:r>
            <a:endParaRPr lang="fr-FR" dirty="0"/>
          </a:p>
          <a:p>
            <a:pPr marL="0" indent="0" fontAlgn="base">
              <a:buNone/>
            </a:pPr>
            <a:r>
              <a:rPr lang="fr-FR" dirty="0"/>
              <a:t>D’un événement ou d’une expérience ne seront retenus que les détails les plus déplaisants. Ceux-ci viennent souvent confirmer une croyance négative préalable. Cette opération conduit la plupart du temps à une fixation et à des ruminations anxieuses, dépressives, obsédantes en rapport avec ces fameux détails.</a:t>
            </a:r>
          </a:p>
          <a:p>
            <a:pPr marL="0" indent="0" fontAlgn="base">
              <a:buNone/>
            </a:pPr>
            <a:r>
              <a:rPr lang="fr-FR" i="1" dirty="0"/>
              <a:t>« J’ai gâché mon RDV avec lui car en l’embrassant, je lui ai marché sur le pied »</a:t>
            </a:r>
            <a:endParaRPr lang="fr-FR" dirty="0"/>
          </a:p>
          <a:p>
            <a:pPr marL="0" indent="0" fontAlgn="base">
              <a:buNone/>
            </a:pPr>
            <a:r>
              <a:rPr lang="fr-FR" i="1" dirty="0"/>
              <a:t>« Mon exposé est raté, j’ai vu quelqu’un rire dans le public »</a:t>
            </a:r>
            <a:endParaRPr lang="fr-FR" dirty="0"/>
          </a:p>
          <a:p>
            <a:pPr marL="0" indent="0" fontAlgn="base">
              <a:buNone/>
            </a:pPr>
            <a:r>
              <a:rPr lang="fr-FR" i="1" dirty="0"/>
              <a:t>« Ce médecin a consulté le Vidal pendant la consultation, il n’est pas compétent »</a:t>
            </a:r>
            <a:endParaRPr lang="fr-FR" dirty="0"/>
          </a:p>
          <a:p>
            <a:endParaRPr lang="fr-FR" dirty="0"/>
          </a:p>
        </p:txBody>
      </p:sp>
    </p:spTree>
    <p:extLst>
      <p:ext uri="{BB962C8B-B14F-4D97-AF65-F5344CB8AC3E}">
        <p14:creationId xmlns:p14="http://schemas.microsoft.com/office/powerpoint/2010/main" val="2253423651"/>
      </p:ext>
    </p:extLst>
  </p:cSld>
  <p:clrMapOvr>
    <a:masterClrMapping/>
  </p:clrMapOvr>
  <p:transition spd="slow">
    <p:wipe dir="d"/>
    <p:sndAc>
      <p:stSnd>
        <p:snd r:embed="rId2" name="bomb.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80728"/>
            <a:ext cx="8229600" cy="4389120"/>
          </a:xfrm>
        </p:spPr>
        <p:txBody>
          <a:bodyPr>
            <a:normAutofit fontScale="62500" lnSpcReduction="20000"/>
          </a:bodyPr>
          <a:lstStyle/>
          <a:p>
            <a:pPr lvl="0" fontAlgn="base"/>
            <a:r>
              <a:rPr lang="fr-FR" b="1" dirty="0"/>
              <a:t>3, La disqualification du positif : pas pour moi</a:t>
            </a:r>
            <a:endParaRPr lang="fr-FR" dirty="0"/>
          </a:p>
          <a:p>
            <a:pPr marL="0" indent="0" fontAlgn="base">
              <a:buNone/>
            </a:pPr>
            <a:r>
              <a:rPr lang="fr-FR" dirty="0"/>
              <a:t>Plus que d’un à priori négatif, il s’agit d’un rejet systématique du caractère positif d’un événement et de sa transformation neutre ou négative. Un événement négatif sera en revanche bien mérité. Ce genre de raisonnement constitue un puissant renforçateur de la dépression tant il a tendance à priver des conséquences positives de l’action.</a:t>
            </a:r>
          </a:p>
          <a:p>
            <a:pPr marL="0" indent="0" fontAlgn="base">
              <a:buNone/>
            </a:pPr>
            <a:r>
              <a:rPr lang="fr-FR" i="1" dirty="0"/>
              <a:t>« Oui j’ai eu mon diplôme cette année, mais c’est un coup de chance »</a:t>
            </a:r>
            <a:endParaRPr lang="fr-FR" dirty="0"/>
          </a:p>
          <a:p>
            <a:pPr marL="0" indent="0" fontAlgn="base">
              <a:buNone/>
            </a:pPr>
            <a:r>
              <a:rPr lang="fr-FR" i="1" dirty="0"/>
              <a:t>« Elle m’a fait un compliment sur ma cuisine, mais c’est parce qu’elle a pitié de moi »</a:t>
            </a:r>
            <a:endParaRPr lang="fr-FR" dirty="0"/>
          </a:p>
          <a:p>
            <a:pPr marL="0" indent="0" fontAlgn="base">
              <a:buNone/>
            </a:pPr>
            <a:r>
              <a:rPr lang="fr-FR" i="1" dirty="0"/>
              <a:t>« Le patron m’a offert une promotion mais c’est parce qu’il n’avait personne d’autre à qui la donner »</a:t>
            </a:r>
            <a:endParaRPr lang="fr-FR" dirty="0"/>
          </a:p>
          <a:p>
            <a:pPr marL="0" indent="0" fontAlgn="base">
              <a:buNone/>
            </a:pPr>
            <a:r>
              <a:rPr lang="fr-FR" dirty="0"/>
              <a:t> </a:t>
            </a:r>
          </a:p>
          <a:p>
            <a:pPr lvl="0" fontAlgn="base"/>
            <a:r>
              <a:rPr lang="fr-FR" b="1" dirty="0"/>
              <a:t>4, La sur généralisation : toujours et partout</a:t>
            </a:r>
            <a:endParaRPr lang="fr-FR" dirty="0"/>
          </a:p>
          <a:p>
            <a:pPr marL="0" indent="0" fontAlgn="base">
              <a:buNone/>
            </a:pPr>
            <a:r>
              <a:rPr lang="fr-FR" dirty="0"/>
              <a:t>L’extrapolation peut devenir outrancière, notamment lorsqu’un ou quelques évènements négatifs suffisent à résumer l’ensemble des expériences et/ou des performances d’un individu. Cette sur généralisation peut aussi bien concerner le passé, le présent ou l’avenir (verticale ou chronologique) qu’elle peut s’étendre à d’autres domaines plus ou moins en rapport avec l’événement.</a:t>
            </a:r>
          </a:p>
          <a:p>
            <a:pPr marL="0" indent="0" fontAlgn="base">
              <a:buNone/>
            </a:pPr>
            <a:r>
              <a:rPr lang="fr-FR" dirty="0"/>
              <a:t> </a:t>
            </a:r>
            <a:r>
              <a:rPr lang="fr-FR" i="1" dirty="0"/>
              <a:t>« J’ai été licencié, j’ai toujours été incapable de garder un boulot »</a:t>
            </a:r>
            <a:endParaRPr lang="fr-FR" dirty="0"/>
          </a:p>
          <a:p>
            <a:pPr marL="0" indent="0" fontAlgn="base">
              <a:buNone/>
            </a:pPr>
            <a:r>
              <a:rPr lang="fr-FR" i="1" dirty="0"/>
              <a:t>« Aucune fille ne m’a invité à danser hier, et de toute façon personne ne s’intéresse à moi »</a:t>
            </a:r>
            <a:endParaRPr lang="fr-FR" dirty="0"/>
          </a:p>
          <a:p>
            <a:pPr marL="0" indent="0" fontAlgn="base">
              <a:buNone/>
            </a:pPr>
            <a:r>
              <a:rPr lang="fr-FR" i="1" dirty="0"/>
              <a:t>« Je suis encore tombé sur un homme marié, c’est sûr, je resterai seule toute ma vie »</a:t>
            </a:r>
            <a:endParaRPr lang="fr-FR" dirty="0"/>
          </a:p>
        </p:txBody>
      </p:sp>
    </p:spTree>
    <p:extLst>
      <p:ext uri="{BB962C8B-B14F-4D97-AF65-F5344CB8AC3E}">
        <p14:creationId xmlns:p14="http://schemas.microsoft.com/office/powerpoint/2010/main" val="3955342036"/>
      </p:ext>
    </p:extLst>
  </p:cSld>
  <p:clrMapOvr>
    <a:masterClrMapping/>
  </p:clrMapOvr>
  <p:transition spd="slow">
    <p:wipe dir="d"/>
    <p:sndAc>
      <p:stSnd>
        <p:snd r:embed="rId2" name="bomb.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52736"/>
            <a:ext cx="8229600" cy="4389120"/>
          </a:xfrm>
        </p:spPr>
        <p:txBody>
          <a:bodyPr>
            <a:normAutofit fontScale="62500" lnSpcReduction="20000"/>
          </a:bodyPr>
          <a:lstStyle/>
          <a:p>
            <a:pPr lvl="0" fontAlgn="base"/>
            <a:r>
              <a:rPr lang="fr-FR" b="1" dirty="0"/>
              <a:t>5, L’étiquetage : jugement définitif</a:t>
            </a:r>
            <a:endParaRPr lang="fr-FR" dirty="0"/>
          </a:p>
          <a:p>
            <a:pPr marL="0" indent="0" fontAlgn="base">
              <a:buNone/>
            </a:pPr>
            <a:r>
              <a:rPr lang="fr-FR" dirty="0"/>
              <a:t>Coller sur soi ou les autres des étiquettes négatives procure volontiers des émotions toutes aussi négatives et contrarie parallèlement toute idée d’évolution positive. Cataloguer renforce notamment le sentiment d’incapacité et le désespoir caractéristiques de la dépression.</a:t>
            </a:r>
          </a:p>
          <a:p>
            <a:pPr marL="0" indent="0" fontAlgn="base">
              <a:buNone/>
            </a:pPr>
            <a:r>
              <a:rPr lang="fr-FR" i="1" dirty="0"/>
              <a:t>« J’ai oublié mon RDV, je ne suis pas quelqu’un de fiable »</a:t>
            </a:r>
            <a:endParaRPr lang="fr-FR" dirty="0"/>
          </a:p>
          <a:p>
            <a:pPr marL="0" indent="0" fontAlgn="base">
              <a:buNone/>
            </a:pPr>
            <a:r>
              <a:rPr lang="fr-FR" i="1" dirty="0"/>
              <a:t>« Il m’a doublé par la droite, c’est un chauffard ! »</a:t>
            </a:r>
            <a:endParaRPr lang="fr-FR" dirty="0"/>
          </a:p>
          <a:p>
            <a:pPr marL="0" indent="0" fontAlgn="base">
              <a:buNone/>
            </a:pPr>
            <a:r>
              <a:rPr lang="fr-FR" i="1" dirty="0"/>
              <a:t>« Je me suis énervé contre lui, je ne sais pas garder mon sang froid »</a:t>
            </a:r>
          </a:p>
          <a:p>
            <a:pPr marL="0" indent="0" fontAlgn="base">
              <a:buNone/>
            </a:pPr>
            <a:endParaRPr lang="fr-FR" i="1" dirty="0"/>
          </a:p>
          <a:p>
            <a:pPr lvl="0" fontAlgn="base"/>
            <a:r>
              <a:rPr lang="fr-FR" i="1" dirty="0"/>
              <a:t>6, </a:t>
            </a:r>
            <a:r>
              <a:rPr lang="fr-FR" b="1" dirty="0"/>
              <a:t>L’inférence arbitraire : boule de cristal</a:t>
            </a:r>
            <a:endParaRPr lang="fr-FR" dirty="0"/>
          </a:p>
          <a:p>
            <a:pPr marL="0" indent="0" fontAlgn="base">
              <a:buNone/>
            </a:pPr>
            <a:r>
              <a:rPr lang="fr-FR" dirty="0"/>
              <a:t>Lorsque ce qui devrait rester une intuition devient une conviction, la conclusion se tire souvent trop hâtivement et sans preuve. Lire dans la pensée d’autrui ou prédire l’avenir restent deux pratiques divinatoires fréquemment associées à la souffrance émotionnelle et à la renonciation anxieuse ou dépressive.</a:t>
            </a:r>
          </a:p>
          <a:p>
            <a:pPr marL="0" indent="0" fontAlgn="base">
              <a:buNone/>
            </a:pPr>
            <a:r>
              <a:rPr lang="fr-FR" i="1" dirty="0"/>
              <a:t>« Ça ne sert à rien de lui demander une augmentation car si je la méritais, il me l’aurait donnée »</a:t>
            </a:r>
            <a:endParaRPr lang="fr-FR" dirty="0"/>
          </a:p>
          <a:p>
            <a:pPr marL="0" indent="0" fontAlgn="base">
              <a:buNone/>
            </a:pPr>
            <a:r>
              <a:rPr lang="fr-FR" i="1" dirty="0"/>
              <a:t>« Je ne serai jamais suffisamment solide pour pouvoir me passer des médicaments »</a:t>
            </a:r>
            <a:endParaRPr lang="fr-FR" dirty="0"/>
          </a:p>
          <a:p>
            <a:pPr marL="0" indent="0" fontAlgn="base">
              <a:buNone/>
            </a:pPr>
            <a:r>
              <a:rPr lang="fr-FR" i="1" dirty="0"/>
              <a:t>« Si elle ne m’a pas rappelé, c’est qu’elle n’a pas envie de me voir ».</a:t>
            </a:r>
            <a:endParaRPr lang="fr-FR" dirty="0"/>
          </a:p>
          <a:p>
            <a:pPr marL="0" indent="0" fontAlgn="base">
              <a:buNone/>
            </a:pPr>
            <a:r>
              <a:rPr lang="fr-FR" dirty="0"/>
              <a:t> </a:t>
            </a:r>
          </a:p>
          <a:p>
            <a:endParaRPr lang="fr-FR" dirty="0"/>
          </a:p>
        </p:txBody>
      </p:sp>
    </p:spTree>
    <p:extLst>
      <p:ext uri="{BB962C8B-B14F-4D97-AF65-F5344CB8AC3E}">
        <p14:creationId xmlns:p14="http://schemas.microsoft.com/office/powerpoint/2010/main" val="4255880851"/>
      </p:ext>
    </p:extLst>
  </p:cSld>
  <p:clrMapOvr>
    <a:masterClrMapping/>
  </p:clrMapOvr>
  <p:transition spd="slow">
    <p:wipe dir="d"/>
    <p:sndAc>
      <p:stSnd>
        <p:snd r:embed="rId2" name="bomb.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162432"/>
            <a:ext cx="8568952" cy="5002872"/>
          </a:xfrm>
        </p:spPr>
        <p:txBody>
          <a:bodyPr>
            <a:normAutofit fontScale="62500" lnSpcReduction="20000"/>
          </a:bodyPr>
          <a:lstStyle/>
          <a:p>
            <a:pPr lvl="0" fontAlgn="base"/>
            <a:r>
              <a:rPr lang="fr-FR" b="1" dirty="0"/>
              <a:t>7, Le catastrophisme : pire du pire</a:t>
            </a:r>
            <a:endParaRPr lang="fr-FR" dirty="0"/>
          </a:p>
          <a:p>
            <a:pPr marL="0" indent="0" fontAlgn="base">
              <a:buNone/>
            </a:pPr>
            <a:r>
              <a:rPr lang="fr-FR" dirty="0"/>
              <a:t>Des scénarios désastreux peuvent se construire sur la base d’un simple incident sans gravité, et conduire à « s’en faire une montagne ». Assimiler ce qui devrait rester des pensées à des faits, toujours sans preuve, favorise l’escalade d’émotions négatives associées à ces prédictions funestes.</a:t>
            </a:r>
          </a:p>
          <a:p>
            <a:pPr marL="0" indent="0" fontAlgn="base">
              <a:buNone/>
            </a:pPr>
            <a:r>
              <a:rPr lang="fr-FR" i="1" dirty="0"/>
              <a:t>« Ma fille n’est toujours pas rentrée, elle a du se faire kidnapper, violer, assassiner… »</a:t>
            </a:r>
            <a:endParaRPr lang="fr-FR" dirty="0"/>
          </a:p>
          <a:p>
            <a:pPr marL="0" indent="0" fontAlgn="base">
              <a:buNone/>
            </a:pPr>
            <a:r>
              <a:rPr lang="fr-FR" i="1" dirty="0"/>
              <a:t>« J’ai laissé ma braguette ouverte toute la matinée, ils doivent tous se moquer de moi, ma réputation est fichue, je n’ai plus qu’à changer de boulot, à déménager, loin… »</a:t>
            </a:r>
            <a:endParaRPr lang="fr-FR" dirty="0"/>
          </a:p>
          <a:p>
            <a:pPr marL="0" indent="0" fontAlgn="base">
              <a:buNone/>
            </a:pPr>
            <a:r>
              <a:rPr lang="fr-FR" i="1" dirty="0"/>
              <a:t>« Ma femme rigole en lisant le SMS d’un collègue, elle me trompe, elle ne m’aime plus, nous allons devoir divorcer et je me retrouverai seul, personne ne voudra d’un cocu comme moi… »</a:t>
            </a:r>
            <a:endParaRPr lang="fr-FR" dirty="0"/>
          </a:p>
          <a:p>
            <a:pPr marL="0" indent="0" fontAlgn="base">
              <a:buNone/>
            </a:pPr>
            <a:r>
              <a:rPr lang="fr-FR" dirty="0"/>
              <a:t> </a:t>
            </a:r>
          </a:p>
          <a:p>
            <a:pPr lvl="0" fontAlgn="base"/>
            <a:r>
              <a:rPr lang="fr-FR" b="1" dirty="0"/>
              <a:t>8, Le raisonnement émotionnel : preuve par le sentiment</a:t>
            </a:r>
            <a:endParaRPr lang="fr-FR" dirty="0"/>
          </a:p>
          <a:p>
            <a:pPr marL="0" indent="0" fontAlgn="base">
              <a:buNone/>
            </a:pPr>
            <a:r>
              <a:rPr lang="fr-FR" dirty="0"/>
              <a:t>Lorsque l’importance accordée à une émotion devient excessive, celle-ci peut être assimilée à une véritable preuve, voire à un fait et aboutir à un jugement erroné. Les émotions fortes contrarient ainsi la prise en compte d’éléments contradictoires et donc l’analyse rationnelle d’une situation. </a:t>
            </a:r>
          </a:p>
          <a:p>
            <a:pPr marL="0" indent="0" fontAlgn="base">
              <a:buNone/>
            </a:pPr>
            <a:r>
              <a:rPr lang="fr-FR" i="1" dirty="0"/>
              <a:t>« S’il a réussi à m’énerver à ce point, c’est qu’il cherche les problèmes »</a:t>
            </a:r>
            <a:endParaRPr lang="fr-FR" dirty="0"/>
          </a:p>
          <a:p>
            <a:pPr marL="0" indent="0" fontAlgn="base">
              <a:buNone/>
            </a:pPr>
            <a:r>
              <a:rPr lang="fr-FR" i="1" dirty="0"/>
              <a:t>« Le patron m’a convoqué dans son bureau, je ne suis pas tranquille, il a certainement quelque chose à me reprocher »</a:t>
            </a:r>
            <a:endParaRPr lang="fr-FR" dirty="0"/>
          </a:p>
          <a:p>
            <a:pPr marL="0" indent="0" fontAlgn="base">
              <a:buNone/>
            </a:pPr>
            <a:r>
              <a:rPr lang="fr-FR" i="1" dirty="0"/>
              <a:t>« J’étais mal à l’aise au diner, je suis sûr qu’ils m’ont trouvé ridicule ».</a:t>
            </a:r>
            <a:endParaRPr lang="fr-FR" dirty="0"/>
          </a:p>
          <a:p>
            <a:endParaRPr lang="fr-FR" dirty="0"/>
          </a:p>
        </p:txBody>
      </p:sp>
    </p:spTree>
    <p:extLst>
      <p:ext uri="{BB962C8B-B14F-4D97-AF65-F5344CB8AC3E}">
        <p14:creationId xmlns:p14="http://schemas.microsoft.com/office/powerpoint/2010/main" val="4026382985"/>
      </p:ext>
    </p:extLst>
  </p:cSld>
  <p:clrMapOvr>
    <a:masterClrMapping/>
  </p:clrMapOvr>
  <p:transition spd="slow">
    <p:wipe dir="d"/>
    <p:sndAc>
      <p:stSnd>
        <p:snd r:embed="rId2" name="bomb.wav"/>
      </p:stSnd>
    </p:sndAc>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1327</TotalTime>
  <Words>3658</Words>
  <Application>Microsoft Office PowerPoint</Application>
  <PresentationFormat>Affichage à l'écran (4:3)</PresentationFormat>
  <Paragraphs>313</Paragraphs>
  <Slides>42</Slides>
  <Notes>3</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42</vt:i4>
      </vt:variant>
    </vt:vector>
  </HeadingPairs>
  <TitlesOfParts>
    <vt:vector size="52" baseType="lpstr">
      <vt:lpstr>Arial</vt:lpstr>
      <vt:lpstr>Calibri</vt:lpstr>
      <vt:lpstr>Constantia</vt:lpstr>
      <vt:lpstr>Tahoma</vt:lpstr>
      <vt:lpstr>Times New Roman</vt:lpstr>
      <vt:lpstr>Verdana</vt:lpstr>
      <vt:lpstr>Wingdings</vt:lpstr>
      <vt:lpstr>Wingdings 2</vt:lpstr>
      <vt:lpstr>Débit</vt:lpstr>
      <vt:lpstr>Image bitmap</vt:lpstr>
      <vt:lpstr>ASPECTS PSYCHOLOGIQUES DES VICTIMES DE TORTURE</vt:lpstr>
      <vt:lpstr>Echelle d’Evaluation</vt:lpstr>
      <vt:lpstr>Présentation PowerPoint</vt:lpstr>
      <vt:lpstr>Résultats</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Quelques types de torture ou traitements cruels inhumains ou dégradants</vt:lpstr>
      <vt:lpstr>Les séquelles physiques</vt:lpstr>
      <vt:lpstr>Présentation PowerPoint</vt:lpstr>
      <vt:lpstr>Présentation PowerPoint</vt:lpstr>
      <vt:lpstr>Présentation PowerPoint</vt:lpstr>
      <vt:lpstr>Présentation PowerPoint</vt:lpstr>
      <vt:lpstr>Présentation PowerPoint</vt:lpstr>
      <vt:lpstr>Présentation PowerPoint</vt:lpstr>
      <vt:lpstr>INTRODUCTION </vt:lpstr>
      <vt:lpstr>INTRODUCTION</vt:lpstr>
      <vt:lpstr>Présentation PowerPoint</vt:lpstr>
      <vt:lpstr>Présentation PowerPoint</vt:lpstr>
      <vt:lpstr>Présentation PowerPoint</vt:lpstr>
      <vt:lpstr>  Devant une victime, </vt:lpstr>
      <vt:lpstr>Attitude devant une victime? </vt:lpstr>
      <vt:lpstr>A noter</vt:lpstr>
      <vt:lpstr>Réactions de la victime   </vt:lpstr>
      <vt:lpstr>Différents aspects cliniques: </vt:lpstr>
      <vt:lpstr>TABLEAUX CLINIQUES : </vt:lpstr>
      <vt:lpstr>Présentation PowerPoint</vt:lpstr>
      <vt:lpstr>Présentation PowerPoint</vt:lpstr>
      <vt:lpstr>Les séquelles psychologiques</vt:lpstr>
      <vt:lpstr>Recommandations/ Conduite à tenir</vt:lpstr>
      <vt:lpstr> </vt:lpstr>
      <vt:lpstr>Présentation PowerPoint</vt:lpstr>
      <vt:lpstr>        QUESTION ELFE: permet à la victime de se focaliser sur sa souffrance et de trouver les moyens de faire face</vt:lpstr>
      <vt:lpstr>  LES RESULTATS ATTENDUS :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ASPECTS PSYCHOLOGIQUES DES VICTUMES DE TORTURE</dc:title>
  <dc:creator>DOCDIAKHATE</dc:creator>
  <cp:lastModifiedBy>admin</cp:lastModifiedBy>
  <cp:revision>130</cp:revision>
  <dcterms:created xsi:type="dcterms:W3CDTF">2013-04-21T15:43:25Z</dcterms:created>
  <dcterms:modified xsi:type="dcterms:W3CDTF">2020-01-14T11:14:59Z</dcterms:modified>
</cp:coreProperties>
</file>