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55"/>
  </p:notesMasterIdLst>
  <p:sldIdLst>
    <p:sldId id="256" r:id="rId2"/>
    <p:sldId id="307" r:id="rId3"/>
    <p:sldId id="30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2BB23E-7488-4F32-8C1B-8B0386985693}" type="datetimeFigureOut">
              <a:rPr lang="fr-FR" smtClean="0"/>
              <a:pPr/>
              <a:t>20/12/2018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2B0B61-A661-4EC8-BE41-849BE25B0A4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32B0B61-A661-4EC8-BE41-849BE25B0A4E}" type="slidenum">
              <a:rPr lang="fr-FR" smtClean="0"/>
              <a:pPr/>
              <a:t>41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E87C3A72-2A9B-46E4-8B3F-EE4A3432FD8A}" type="datetimeFigureOut">
              <a:rPr lang="fr-FR" smtClean="0"/>
              <a:pPr/>
              <a:t>20/12/2018</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85E0670-69AB-4E71-8064-BCB475E9AE3C}"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87C3A72-2A9B-46E4-8B3F-EE4A3432FD8A}" type="datetimeFigureOut">
              <a:rPr lang="fr-FR" smtClean="0"/>
              <a:pPr/>
              <a:t>20/12/2018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5E0670-69AB-4E71-8064-BCB475E9AE3C}"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D85E0670-69AB-4E71-8064-BCB475E9AE3C}"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87C3A72-2A9B-46E4-8B3F-EE4A3432FD8A}" type="datetimeFigureOut">
              <a:rPr lang="fr-FR" smtClean="0"/>
              <a:pPr/>
              <a:t>20/12/2018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E87C3A72-2A9B-46E4-8B3F-EE4A3432FD8A}" type="datetimeFigureOut">
              <a:rPr lang="fr-FR" smtClean="0"/>
              <a:pPr/>
              <a:t>20/12/2018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D85E0670-69AB-4E71-8064-BCB475E9AE3C}"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E87C3A72-2A9B-46E4-8B3F-EE4A3432FD8A}" type="datetimeFigureOut">
              <a:rPr lang="fr-FR" smtClean="0"/>
              <a:pPr/>
              <a:t>20/12/2018</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85E0670-69AB-4E71-8064-BCB475E9AE3C}"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E87C3A72-2A9B-46E4-8B3F-EE4A3432FD8A}" type="datetimeFigureOut">
              <a:rPr lang="fr-FR" smtClean="0"/>
              <a:pPr/>
              <a:t>20/12/2018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5E0670-69AB-4E71-8064-BCB475E9AE3C}"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E87C3A72-2A9B-46E4-8B3F-EE4A3432FD8A}" type="datetimeFigureOut">
              <a:rPr lang="fr-FR" smtClean="0"/>
              <a:pPr/>
              <a:t>20/12/2018</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D85E0670-69AB-4E71-8064-BCB475E9AE3C}"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87C3A72-2A9B-46E4-8B3F-EE4A3432FD8A}" type="datetimeFigureOut">
              <a:rPr lang="fr-FR" smtClean="0"/>
              <a:pPr/>
              <a:t>20/12/2018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D85E0670-69AB-4E71-8064-BCB475E9AE3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E87C3A72-2A9B-46E4-8B3F-EE4A3432FD8A}" type="datetimeFigureOut">
              <a:rPr lang="fr-FR" smtClean="0"/>
              <a:pPr/>
              <a:t>20/12/2018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85E0670-69AB-4E71-8064-BCB475E9AE3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85E0670-69AB-4E71-8064-BCB475E9AE3C}"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E87C3A72-2A9B-46E4-8B3F-EE4A3432FD8A}" type="datetimeFigureOut">
              <a:rPr lang="fr-FR" smtClean="0"/>
              <a:pPr/>
              <a:t>20/12/2018</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D85E0670-69AB-4E71-8064-BCB475E9AE3C}"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E87C3A72-2A9B-46E4-8B3F-EE4A3432FD8A}" type="datetimeFigureOut">
              <a:rPr lang="fr-FR" smtClean="0"/>
              <a:pPr/>
              <a:t>20/12/2018</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87C3A72-2A9B-46E4-8B3F-EE4A3432FD8A}" type="datetimeFigureOut">
              <a:rPr lang="fr-FR" smtClean="0"/>
              <a:pPr/>
              <a:t>20/12/2018</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85E0670-69AB-4E71-8064-BCB475E9AE3C}"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42910" y="5715013"/>
            <a:ext cx="7858180" cy="45719"/>
          </a:xfrm>
        </p:spPr>
        <p:txBody>
          <a:bodyPr>
            <a:normAutofit fontScale="25000" lnSpcReduction="20000"/>
          </a:bodyPr>
          <a:lstStyle/>
          <a:p>
            <a:endParaRPr lang="fr-FR" dirty="0"/>
          </a:p>
        </p:txBody>
      </p:sp>
      <p:sp>
        <p:nvSpPr>
          <p:cNvPr id="2" name="Titre 1"/>
          <p:cNvSpPr>
            <a:spLocks noGrp="1"/>
          </p:cNvSpPr>
          <p:nvPr>
            <p:ph type="ctrTitle"/>
          </p:nvPr>
        </p:nvSpPr>
        <p:spPr>
          <a:xfrm>
            <a:off x="685800" y="357166"/>
            <a:ext cx="7772400" cy="4929222"/>
          </a:xfrm>
        </p:spPr>
        <p:txBody>
          <a:bodyPr>
            <a:noAutofit/>
          </a:bodyPr>
          <a:lstStyle/>
          <a:p>
            <a:r>
              <a:rPr lang="fr-FR" sz="2800" b="1" dirty="0" smtClean="0"/>
              <a:t/>
            </a:r>
            <a:br>
              <a:rPr lang="fr-FR" sz="2800" b="1" dirty="0" smtClean="0"/>
            </a:br>
            <a:r>
              <a:rPr lang="fr-FR" sz="2800" b="1" dirty="0" smtClean="0"/>
              <a:t>FORMATION DES AGENTS D’EXECUTION DES LOIS</a:t>
            </a:r>
            <a:r>
              <a:rPr lang="fr-FR" sz="2800" dirty="0"/>
              <a:t/>
            </a:r>
            <a:br>
              <a:rPr lang="fr-FR" sz="2800" dirty="0"/>
            </a:br>
            <a:r>
              <a:rPr lang="fr-FR" sz="2800" b="1" dirty="0" smtClean="0"/>
              <a:t>ONLPL-HCDH/BRAO</a:t>
            </a:r>
            <a:r>
              <a:rPr lang="fr-FR" sz="2800" dirty="0"/>
              <a:t/>
            </a:r>
            <a:br>
              <a:rPr lang="fr-FR" sz="2800" dirty="0"/>
            </a:br>
            <a:r>
              <a:rPr lang="fr-FR" sz="2800" dirty="0" smtClean="0"/>
              <a:t/>
            </a:r>
            <a:br>
              <a:rPr lang="fr-FR" sz="2800" dirty="0" smtClean="0"/>
            </a:br>
            <a:r>
              <a:rPr lang="fr-FR" sz="2800" b="1" u="sng" dirty="0" smtClean="0"/>
              <a:t>Communication</a:t>
            </a:r>
            <a:r>
              <a:rPr lang="fr-FR" sz="2800" b="1" dirty="0" smtClean="0"/>
              <a:t> : Le </a:t>
            </a:r>
            <a:r>
              <a:rPr lang="fr-FR" sz="2800" b="1" dirty="0"/>
              <a:t>monitoring des lieux de détention </a:t>
            </a:r>
            <a:r>
              <a:rPr lang="fr-FR" sz="2800" b="1" dirty="0" smtClean="0"/>
              <a:t/>
            </a:r>
            <a:br>
              <a:rPr lang="fr-FR" sz="2800" b="1" dirty="0" smtClean="0"/>
            </a:br>
            <a:r>
              <a:rPr lang="fr-FR" sz="2800" dirty="0"/>
              <a:t/>
            </a:r>
            <a:br>
              <a:rPr lang="fr-FR" sz="2800" dirty="0"/>
            </a:br>
            <a:r>
              <a:rPr lang="fr-FR" sz="2000" b="1" i="1" dirty="0" smtClean="0"/>
              <a:t>Amadou Diallo,</a:t>
            </a:r>
            <a:r>
              <a:rPr lang="fr-FR" sz="2000" b="1" dirty="0" smtClean="0"/>
              <a:t> </a:t>
            </a:r>
            <a:r>
              <a:rPr lang="fr-FR" sz="2000" b="1" i="1" dirty="0" smtClean="0"/>
              <a:t>Inspecteur d’Administration Pénitentiaire (ER), Observateur délégué.</a:t>
            </a:r>
            <a:r>
              <a:rPr lang="fr-FR" sz="2800" dirty="0"/>
              <a:t/>
            </a:r>
            <a:br>
              <a:rPr lang="fr-FR" sz="2800" dirty="0"/>
            </a:br>
            <a:endParaRPr lang="fr-F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fontScale="85000" lnSpcReduction="20000"/>
          </a:bodyPr>
          <a:lstStyle/>
          <a:p>
            <a:pPr>
              <a:buNone/>
            </a:pPr>
            <a:r>
              <a:rPr lang="fr-FR" dirty="0" smtClean="0"/>
              <a:t>	</a:t>
            </a:r>
            <a:r>
              <a:rPr lang="fr-FR" sz="3300" dirty="0" smtClean="0"/>
              <a:t>On </a:t>
            </a:r>
            <a:r>
              <a:rPr lang="fr-FR" sz="3300" dirty="0"/>
              <a:t>entend par privation de liberté le placement d’une personne dans un établissement public ou privé dont elle n’est pas autorisée à sortir de son gré, ordonné par une autorité judiciaire ou administrative, ou toute autre autorité publique.</a:t>
            </a:r>
          </a:p>
          <a:p>
            <a:pPr>
              <a:buNone/>
            </a:pPr>
            <a:r>
              <a:rPr lang="fr-FR" sz="3300" dirty="0"/>
              <a:t> </a:t>
            </a:r>
          </a:p>
          <a:p>
            <a:pPr>
              <a:buNone/>
            </a:pPr>
            <a:r>
              <a:rPr lang="fr-FR" sz="3300" dirty="0" smtClean="0"/>
              <a:t>	Les </a:t>
            </a:r>
            <a:r>
              <a:rPr lang="fr-FR" sz="3300" dirty="0"/>
              <a:t>normes internationales encouragent les États à limiter l’utilisation de la privation de liberté. Elles prônent l’emploi de mesures non privatives de liberté ou alternatives à la détention, telles que les travaux d’intérêt général.</a:t>
            </a:r>
          </a:p>
          <a:p>
            <a:pPr>
              <a:buNone/>
            </a:pPr>
            <a:r>
              <a:rPr lang="fr-FR" dirty="0"/>
              <a:t> </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a:bodyPr>
          <a:lstStyle/>
          <a:p>
            <a:pPr>
              <a:buNone/>
            </a:pPr>
            <a:r>
              <a:rPr lang="fr-FR" dirty="0" smtClean="0"/>
              <a:t>	En </a:t>
            </a:r>
            <a:r>
              <a:rPr lang="fr-FR" dirty="0"/>
              <a:t>particulier, les normes internationales encouragent les États à éviter la détention provisoire de mineurs, de femmes enceintes ou nourrices notamment. Les personnes en détention perdent leur droit de circuler librement, mais elles doivent continuer de jouir des autres droits de l’homme. En d’autres termes, elles doivent être traitées dans le respect de la dignité inhérente à la personne humaine.</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a:bodyPr>
          <a:lstStyle/>
          <a:p>
            <a:pPr>
              <a:buNone/>
            </a:pPr>
            <a:r>
              <a:rPr lang="fr-FR" b="1" dirty="0" smtClean="0"/>
              <a:t>	B</a:t>
            </a:r>
            <a:r>
              <a:rPr lang="fr-FR" b="1" dirty="0"/>
              <a:t>.  La protection des personnes privées de liberté</a:t>
            </a:r>
            <a:endParaRPr lang="fr-FR" dirty="0"/>
          </a:p>
          <a:p>
            <a:pPr>
              <a:buNone/>
            </a:pPr>
            <a:r>
              <a:rPr lang="fr-FR" b="1" dirty="0"/>
              <a:t> </a:t>
            </a:r>
            <a:r>
              <a:rPr lang="fr-FR" dirty="0" smtClean="0"/>
              <a:t>	Les </a:t>
            </a:r>
            <a:r>
              <a:rPr lang="fr-FR" dirty="0"/>
              <a:t>personnes privées de liberté sont vulnérables, en particulier aux violations des droits de l’homme. Leur sécurité et leur bien-être sont sous la responsabilité des autorités détentrices, qui devraient assurer des conditions de détention respectueuses des droits de l’homme et de la dignité humaine.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a:bodyPr>
          <a:lstStyle/>
          <a:p>
            <a:pPr>
              <a:buNone/>
            </a:pPr>
            <a:r>
              <a:rPr lang="fr-FR" dirty="0" smtClean="0"/>
              <a:t>	Par </a:t>
            </a:r>
            <a:r>
              <a:rPr lang="fr-FR" dirty="0"/>
              <a:t>conséquent, le contrôle des conditions de détention fait partie intégrante du système de protection des personnes privées de liberté. L’un des éléments centraux du système de contrôle consiste en des visites régulières et inopinées des lieux de détention, effectuées par des organes indépendants, et débouchant sur des rapports et des recommandations adressés aux autorités et sur un suivi systématique de la mise en œuvre de ces recommandations.</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fontScale="92500" lnSpcReduction="20000"/>
          </a:bodyPr>
          <a:lstStyle/>
          <a:p>
            <a:pPr>
              <a:buNone/>
            </a:pPr>
            <a:r>
              <a:rPr lang="fr-FR" dirty="0" smtClean="0"/>
              <a:t>	Tout </a:t>
            </a:r>
            <a:r>
              <a:rPr lang="fr-FR" dirty="0"/>
              <a:t>État soucieux d’assurer le respect des droits de l’homme dans ce domaine devrait posséder ou instaurer un tel système incluant les éléments suivants :</a:t>
            </a:r>
          </a:p>
          <a:p>
            <a:r>
              <a:rPr lang="fr-FR" dirty="0"/>
              <a:t> </a:t>
            </a:r>
            <a:r>
              <a:rPr lang="fr-FR" b="1" dirty="0" smtClean="0"/>
              <a:t>Un cadre juridique national </a:t>
            </a:r>
            <a:r>
              <a:rPr lang="fr-FR" dirty="0" smtClean="0"/>
              <a:t>qui intègre les normes établies par le droit international concernant la protection des personnes privées de liberté (le Sénégal a internalisé l’essentiel  des instruments internationaux dont ceux concernant les couches vulnérables) ;</a:t>
            </a:r>
          </a:p>
          <a:p>
            <a:pPr lvl="0"/>
            <a:r>
              <a:rPr lang="fr-FR" b="1" dirty="0" smtClean="0"/>
              <a:t>Une </a:t>
            </a:r>
            <a:r>
              <a:rPr lang="fr-FR" b="1" dirty="0"/>
              <a:t>mise en œuvre effective </a:t>
            </a:r>
            <a:r>
              <a:rPr lang="fr-FR" dirty="0"/>
              <a:t>de ce cadre normatif dans le respect de la loi ; </a:t>
            </a:r>
          </a:p>
          <a:p>
            <a:pPr lvl="0"/>
            <a:r>
              <a:rPr lang="fr-FR" b="1" dirty="0"/>
              <a:t>Le contrôle </a:t>
            </a:r>
            <a:r>
              <a:rPr lang="fr-FR" dirty="0"/>
              <a:t>de la mise en œuvre effective du cadre normatif.</a:t>
            </a:r>
          </a:p>
          <a:p>
            <a:pPr>
              <a:buNone/>
            </a:pPr>
            <a:r>
              <a:rPr lang="fr-FR" dirty="0"/>
              <a:t> </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fontScale="92500" lnSpcReduction="10000"/>
          </a:bodyPr>
          <a:lstStyle/>
          <a:p>
            <a:pPr>
              <a:buNone/>
            </a:pPr>
            <a:r>
              <a:rPr lang="fr-FR" b="1" dirty="0" smtClean="0"/>
              <a:t>	</a:t>
            </a:r>
            <a:r>
              <a:rPr lang="fr-FR" sz="3800" b="1" dirty="0" smtClean="0"/>
              <a:t>C</a:t>
            </a:r>
            <a:r>
              <a:rPr lang="fr-FR" sz="3800" b="1" dirty="0"/>
              <a:t>.  Le contrôle des lieux de détention par les visites</a:t>
            </a:r>
            <a:endParaRPr lang="fr-FR" sz="3800" dirty="0"/>
          </a:p>
          <a:p>
            <a:pPr>
              <a:buNone/>
            </a:pPr>
            <a:r>
              <a:rPr lang="fr-FR" sz="3800" b="1" dirty="0"/>
              <a:t> </a:t>
            </a:r>
            <a:r>
              <a:rPr lang="fr-FR" sz="3800" b="1" dirty="0" smtClean="0"/>
              <a:t>	</a:t>
            </a:r>
            <a:r>
              <a:rPr lang="fr-FR" sz="2800" b="1" dirty="0" smtClean="0"/>
              <a:t>Qu’entend-on </a:t>
            </a:r>
            <a:r>
              <a:rPr lang="fr-FR" sz="2800" b="1" dirty="0"/>
              <a:t>par « contrôle des lieux de détention » ?</a:t>
            </a:r>
            <a:endParaRPr lang="fr-FR" sz="2800" dirty="0"/>
          </a:p>
          <a:p>
            <a:pPr>
              <a:buNone/>
            </a:pPr>
            <a:r>
              <a:rPr lang="fr-FR" dirty="0" smtClean="0"/>
              <a:t>	Le </a:t>
            </a:r>
            <a:r>
              <a:rPr lang="fr-FR" dirty="0"/>
              <a:t>contrôle des lieux de détention consiste en des </a:t>
            </a:r>
            <a:r>
              <a:rPr lang="fr-FR" b="1" dirty="0"/>
              <a:t>inspections régulières de tous les aspects de la détention</a:t>
            </a:r>
            <a:r>
              <a:rPr lang="fr-FR" dirty="0"/>
              <a:t>. Ces inspections peuvent concerner toutes les catégories de personnes privées de liberté ou certaines d’entre elles, dans un ou plusieurs lieux de détention. Tous les aspects de la détention sont interdépendants et doivent être inspectés en relation les uns aux autres.</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a:bodyPr>
          <a:lstStyle/>
          <a:p>
            <a:pPr>
              <a:buNone/>
            </a:pPr>
            <a:r>
              <a:rPr lang="fr-FR" dirty="0" smtClean="0"/>
              <a:t>	Le </a:t>
            </a:r>
            <a:r>
              <a:rPr lang="fr-FR" dirty="0"/>
              <a:t>contrôle implique la transmission orale ou écrite des observations faites lors des inspections aux autorités concernées et, parfois, à d’autres acteurs impliqués dans la protection des personnes privées de liberté aux niveaux national et international, ainsi qu’aux médias.</a:t>
            </a:r>
          </a:p>
          <a:p>
            <a:pPr>
              <a:buNone/>
            </a:pPr>
            <a:r>
              <a:rPr lang="fr-FR" dirty="0" smtClean="0"/>
              <a:t>	Le </a:t>
            </a:r>
            <a:r>
              <a:rPr lang="fr-FR" dirty="0"/>
              <a:t>contrôle implique également le suivi de la mise en œuvre des recommandations adressées aux autorités.</a:t>
            </a:r>
          </a:p>
          <a:p>
            <a:pPr>
              <a:buNone/>
            </a:pPr>
            <a:r>
              <a:rPr lang="fr-FR" dirty="0"/>
              <a:t> </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fontScale="92500" lnSpcReduction="10000"/>
          </a:bodyPr>
          <a:lstStyle/>
          <a:p>
            <a:pPr lvl="0"/>
            <a:r>
              <a:rPr lang="fr-FR" b="1" dirty="0"/>
              <a:t>L’intérêt du contrôle</a:t>
            </a:r>
            <a:endParaRPr lang="fr-FR" dirty="0"/>
          </a:p>
          <a:p>
            <a:pPr>
              <a:buNone/>
            </a:pPr>
            <a:r>
              <a:rPr lang="fr-FR" dirty="0" smtClean="0"/>
              <a:t>	Le </a:t>
            </a:r>
            <a:r>
              <a:rPr lang="fr-FR" dirty="0"/>
              <a:t>contrôle des conditions de détention est une nécessité absolue pour diverses raisons :</a:t>
            </a:r>
          </a:p>
          <a:p>
            <a:pPr>
              <a:buNone/>
            </a:pPr>
            <a:r>
              <a:rPr lang="fr-FR" dirty="0" smtClean="0"/>
              <a:t>	En </a:t>
            </a:r>
            <a:r>
              <a:rPr lang="fr-FR" dirty="0"/>
              <a:t>tout temps et en tout lieu, </a:t>
            </a:r>
            <a:r>
              <a:rPr lang="fr-FR" b="1" dirty="0"/>
              <a:t>les personnes privées de liberté sont vulnérables et encourent le risque </a:t>
            </a:r>
            <a:r>
              <a:rPr lang="fr-FR" dirty="0"/>
              <a:t>d’être maltraitées, voire torturées. </a:t>
            </a:r>
          </a:p>
          <a:p>
            <a:pPr>
              <a:buNone/>
            </a:pPr>
            <a:r>
              <a:rPr lang="fr-FR" dirty="0" smtClean="0"/>
              <a:t>	L’instauration </a:t>
            </a:r>
            <a:r>
              <a:rPr lang="fr-FR" dirty="0"/>
              <a:t>de mécanismes de contrôle dans le système permanent de protection des personnes privées de liberté n’implique pas qu’il y ait des problèmes graves dans les lieux de détention et n’indique pas un manque de confiance envers les autorités et agents en charge de ces lieux.</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a:bodyPr>
          <a:lstStyle/>
          <a:p>
            <a:pPr>
              <a:buNone/>
            </a:pPr>
            <a:r>
              <a:rPr lang="fr-FR" b="1" dirty="0" smtClean="0"/>
              <a:t>	Ces </a:t>
            </a:r>
            <a:r>
              <a:rPr lang="fr-FR" b="1" dirty="0"/>
              <a:t>mécanismes de contrôle concourent à promouvoir les droits de l’homme, à limiter les risques de mauvais traitements </a:t>
            </a:r>
            <a:r>
              <a:rPr lang="fr-FR" dirty="0"/>
              <a:t>et à réguler toute mesure excessive adoptée à l’encontre des personnes privées de liberté.</a:t>
            </a:r>
          </a:p>
          <a:p>
            <a:pPr>
              <a:buNone/>
            </a:pPr>
            <a:r>
              <a:rPr lang="fr-FR" dirty="0" smtClean="0"/>
              <a:t>	Enfin</a:t>
            </a:r>
            <a:r>
              <a:rPr lang="fr-FR" dirty="0"/>
              <a:t>, ces mécanismes contribuent à renforcer la transparence et la responsabilité des lieux de privation de liberté, permettant ainsi d’accroître la légitimité de la gestion de ces lieux et la confiance de la population dans ces institutions.</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fontScale="92500" lnSpcReduction="10000"/>
          </a:bodyPr>
          <a:lstStyle/>
          <a:p>
            <a:pPr lvl="0"/>
            <a:r>
              <a:rPr lang="fr-FR" b="1" dirty="0"/>
              <a:t>La visite, outil privilégié du contrôle</a:t>
            </a:r>
            <a:endParaRPr lang="fr-FR" dirty="0"/>
          </a:p>
          <a:p>
            <a:pPr>
              <a:buNone/>
            </a:pPr>
            <a:r>
              <a:rPr lang="fr-FR" dirty="0" smtClean="0"/>
              <a:t>	La </a:t>
            </a:r>
            <a:r>
              <a:rPr lang="fr-FR" dirty="0"/>
              <a:t>visite des lieux de privation de liberté est le moyen de contrôle principal de ces lieux. Elle  recouvre plusieurs fonctions :</a:t>
            </a:r>
          </a:p>
          <a:p>
            <a:pPr>
              <a:buNone/>
            </a:pPr>
            <a:r>
              <a:rPr lang="fr-FR" dirty="0" smtClean="0"/>
              <a:t>	- Une </a:t>
            </a:r>
            <a:r>
              <a:rPr lang="fr-FR" b="1" dirty="0"/>
              <a:t>fonction de prévention </a:t>
            </a:r>
            <a:r>
              <a:rPr lang="fr-FR" dirty="0"/>
              <a:t>: le simple fait qu’une personne extérieure vienne régulièrement sur le lieu de détention contribue à la protection des personnes détenues ;</a:t>
            </a:r>
          </a:p>
          <a:p>
            <a:pPr>
              <a:buNone/>
            </a:pPr>
            <a:r>
              <a:rPr lang="fr-FR" dirty="0" smtClean="0"/>
              <a:t>	- Une </a:t>
            </a:r>
            <a:r>
              <a:rPr lang="fr-FR" b="1" dirty="0"/>
              <a:t>fonction de protection directe </a:t>
            </a:r>
            <a:r>
              <a:rPr lang="fr-FR" dirty="0"/>
              <a:t>: la visite </a:t>
            </a:r>
            <a:r>
              <a:rPr lang="fr-FR" i="1" dirty="0"/>
              <a:t>in situ </a:t>
            </a:r>
            <a:r>
              <a:rPr lang="fr-FR" dirty="0"/>
              <a:t>permet de réagir rapidement aux problèmes rencontrés par les personnes détenues qui n’auraient pas reçu l’attention des agents en charge ;</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INTRODUCTION</a:t>
            </a:r>
            <a:endParaRPr lang="fr-FR" sz="3600" b="1" dirty="0"/>
          </a:p>
        </p:txBody>
      </p:sp>
      <p:sp>
        <p:nvSpPr>
          <p:cNvPr id="3" name="Espace réservé du contenu 2"/>
          <p:cNvSpPr>
            <a:spLocks noGrp="1"/>
          </p:cNvSpPr>
          <p:nvPr>
            <p:ph sz="quarter" idx="1"/>
          </p:nvPr>
        </p:nvSpPr>
        <p:spPr/>
        <p:txBody>
          <a:bodyPr/>
          <a:lstStyle/>
          <a:p>
            <a:pPr>
              <a:buNone/>
            </a:pPr>
            <a:r>
              <a:rPr lang="fr-FR" dirty="0" smtClean="0"/>
              <a:t>	</a:t>
            </a:r>
            <a:r>
              <a:rPr lang="fr-FR" b="1" u="sng" dirty="0" smtClean="0"/>
              <a:t>Dimitry Titov</a:t>
            </a:r>
            <a:r>
              <a:rPr lang="fr-FR" b="1" dirty="0" smtClean="0"/>
              <a:t> </a:t>
            </a:r>
            <a:r>
              <a:rPr lang="fr-FR" dirty="0" smtClean="0"/>
              <a:t>: Sous-secrétaire général des Nations unies à l’Etat de droit et aux Institutions chargées de la sécurité</a:t>
            </a:r>
          </a:p>
          <a:p>
            <a:pPr>
              <a:buNone/>
            </a:pPr>
            <a:endParaRPr lang="fr-FR" dirty="0" smtClean="0"/>
          </a:p>
          <a:p>
            <a:pPr>
              <a:buNone/>
            </a:pPr>
            <a:r>
              <a:rPr lang="fr-FR" dirty="0" smtClean="0"/>
              <a:t>	</a:t>
            </a:r>
            <a:r>
              <a:rPr lang="fr-FR" b="1" dirty="0" smtClean="0"/>
              <a:t>« On peut juger de degré de civilisation d’une société en entrant dans ses lieux de détention »</a:t>
            </a:r>
            <a:endParaRPr lang="fr-F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a:bodyPr>
          <a:lstStyle/>
          <a:p>
            <a:pPr>
              <a:buNone/>
            </a:pPr>
            <a:r>
              <a:rPr lang="fr-FR" dirty="0" smtClean="0"/>
              <a:t>	- Une </a:t>
            </a:r>
            <a:r>
              <a:rPr lang="fr-FR" b="1" dirty="0"/>
              <a:t>fonction de documentation </a:t>
            </a:r>
            <a:r>
              <a:rPr lang="fr-FR" dirty="0"/>
              <a:t>: la visite permet l’examen des conditions concrètes de détention et, ainsi, de vérifier si elles sont adéquates ou non (informations : mesures correctives /  aspects spécifiques : traitement thématique) ; </a:t>
            </a:r>
          </a:p>
          <a:p>
            <a:pPr>
              <a:buNone/>
            </a:pPr>
            <a:r>
              <a:rPr lang="fr-FR" dirty="0" smtClean="0"/>
              <a:t>	- Une </a:t>
            </a:r>
            <a:r>
              <a:rPr lang="fr-FR" b="1" dirty="0"/>
              <a:t>base de dialogue avec les autorités détentrices </a:t>
            </a:r>
            <a:r>
              <a:rPr lang="fr-FR" dirty="0"/>
              <a:t>: la visite permet d’établir un dialogue direct avec les autorités et agents en charge des personnes détenues. </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sz="3600" b="1" dirty="0" smtClean="0"/>
              <a:t>VISITE DES LIEUX DE DETENTION</a:t>
            </a:r>
            <a:br>
              <a:rPr lang="fr-FR" sz="3600" b="1" dirty="0" smtClean="0"/>
            </a:br>
            <a:endParaRPr lang="fr-FR" sz="3600" dirty="0"/>
          </a:p>
        </p:txBody>
      </p:sp>
      <p:sp>
        <p:nvSpPr>
          <p:cNvPr id="3" name="Espace réservé du contenu 2"/>
          <p:cNvSpPr>
            <a:spLocks noGrp="1"/>
          </p:cNvSpPr>
          <p:nvPr>
            <p:ph sz="quarter" idx="1"/>
          </p:nvPr>
        </p:nvSpPr>
        <p:spPr/>
        <p:txBody>
          <a:bodyPr>
            <a:normAutofit/>
          </a:bodyPr>
          <a:lstStyle/>
          <a:p>
            <a:pPr>
              <a:buNone/>
            </a:pPr>
            <a:r>
              <a:rPr lang="fr-FR" b="1" dirty="0" smtClean="0"/>
              <a:t>	</a:t>
            </a:r>
          </a:p>
          <a:p>
            <a:pPr>
              <a:buNone/>
            </a:pPr>
            <a:r>
              <a:rPr lang="fr-FR" b="1" dirty="0"/>
              <a:t>	</a:t>
            </a:r>
            <a:r>
              <a:rPr lang="fr-FR" b="1" dirty="0" smtClean="0"/>
              <a:t>II- </a:t>
            </a:r>
            <a:r>
              <a:rPr lang="fr-FR" b="1" dirty="0"/>
              <a:t>LA VISITE DES LIEUX DE </a:t>
            </a:r>
            <a:r>
              <a:rPr lang="fr-FR" b="1" dirty="0" smtClean="0"/>
              <a:t>DETENTION</a:t>
            </a:r>
          </a:p>
          <a:p>
            <a:pPr>
              <a:buNone/>
            </a:pPr>
            <a:endParaRPr lang="fr-FR" dirty="0"/>
          </a:p>
          <a:p>
            <a:pPr>
              <a:buNone/>
            </a:pPr>
            <a:r>
              <a:rPr lang="fr-FR" dirty="0" smtClean="0"/>
              <a:t>	Le </a:t>
            </a:r>
            <a:r>
              <a:rPr lang="fr-FR" dirty="0"/>
              <a:t>contrôle des lieux de détention implique la vérification de la conformité des conditions de détention aux normes nationales et internationales relatives aux droits de l’homme </a:t>
            </a:r>
            <a:r>
              <a:rPr lang="fr-FR" b="1" dirty="0"/>
              <a:t>(A)</a:t>
            </a:r>
            <a:r>
              <a:rPr lang="fr-FR" dirty="0"/>
              <a:t>. Il doit également être conduit selon une méthodologie qui se déroule en plusieurs étapes </a:t>
            </a:r>
            <a:r>
              <a:rPr lang="fr-FR" b="1" dirty="0"/>
              <a:t>(B)</a:t>
            </a:r>
            <a:r>
              <a:rPr lang="fr-FR" dirty="0"/>
              <a:t>. </a:t>
            </a:r>
          </a:p>
          <a:p>
            <a:pPr>
              <a:buNone/>
            </a:pPr>
            <a:r>
              <a:rPr lang="fr-FR" dirty="0"/>
              <a:t> </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VISITE DES LIEUX DE DETENTION</a:t>
            </a:r>
            <a:endParaRPr lang="fr-FR" sz="3200" dirty="0"/>
          </a:p>
        </p:txBody>
      </p:sp>
      <p:sp>
        <p:nvSpPr>
          <p:cNvPr id="3" name="Espace réservé du contenu 2"/>
          <p:cNvSpPr>
            <a:spLocks noGrp="1"/>
          </p:cNvSpPr>
          <p:nvPr>
            <p:ph sz="quarter" idx="1"/>
          </p:nvPr>
        </p:nvSpPr>
        <p:spPr/>
        <p:txBody>
          <a:bodyPr>
            <a:normAutofit fontScale="77500" lnSpcReduction="20000"/>
          </a:bodyPr>
          <a:lstStyle/>
          <a:p>
            <a:pPr lvl="0">
              <a:buNone/>
            </a:pPr>
            <a:r>
              <a:rPr lang="fr-FR" b="1" dirty="0"/>
              <a:t>	</a:t>
            </a:r>
            <a:r>
              <a:rPr lang="fr-FR" b="1" dirty="0" smtClean="0"/>
              <a:t>A- Le </a:t>
            </a:r>
            <a:r>
              <a:rPr lang="fr-FR" b="1" dirty="0"/>
              <a:t>cadre normatif du contrôle des lieux de détention</a:t>
            </a:r>
            <a:endParaRPr lang="fr-FR" dirty="0"/>
          </a:p>
          <a:p>
            <a:pPr>
              <a:buNone/>
            </a:pPr>
            <a:r>
              <a:rPr lang="fr-FR" b="1" dirty="0"/>
              <a:t> </a:t>
            </a:r>
            <a:r>
              <a:rPr lang="fr-FR" b="1" dirty="0" smtClean="0"/>
              <a:t>	</a:t>
            </a:r>
            <a:endParaRPr lang="fr-FR" b="1" dirty="0" smtClean="0"/>
          </a:p>
          <a:p>
            <a:pPr>
              <a:buNone/>
            </a:pPr>
            <a:r>
              <a:rPr lang="fr-FR" b="1" dirty="0" smtClean="0"/>
              <a:t>	</a:t>
            </a:r>
            <a:r>
              <a:rPr lang="fr-FR" b="1" dirty="0" smtClean="0"/>
              <a:t>1- </a:t>
            </a:r>
            <a:r>
              <a:rPr lang="fr-FR" b="1" dirty="0" smtClean="0"/>
              <a:t>Cadre </a:t>
            </a:r>
            <a:r>
              <a:rPr lang="fr-FR" b="1" dirty="0"/>
              <a:t>international</a:t>
            </a:r>
            <a:endParaRPr lang="fr-FR" dirty="0"/>
          </a:p>
          <a:p>
            <a:pPr>
              <a:buNone/>
            </a:pPr>
            <a:r>
              <a:rPr lang="fr-FR" b="1" dirty="0"/>
              <a:t> </a:t>
            </a:r>
            <a:endParaRPr lang="fr-FR" dirty="0"/>
          </a:p>
          <a:p>
            <a:pPr lvl="0"/>
            <a:r>
              <a:rPr lang="fr-FR" i="1" dirty="0">
                <a:latin typeface="Times New Roman" pitchFamily="18" charset="0"/>
                <a:cs typeface="Times New Roman" pitchFamily="18" charset="0"/>
              </a:rPr>
              <a:t>La Déclaration Universelle des droits de l’homme du 10 décembre 1948,  considérée comme la pierre angulaire et source d’inspiration de tous les droits fondamentaux, a naturellement cristallisé le legs historique de protection des personnes privées de liberté. (L’article 5 de ladite déclaration proclame avec force que « Nul ne sera soumis à la torture, ni à des peines ou traitements cruels, inhumains ou dégradants ») </a:t>
            </a:r>
            <a:r>
              <a:rPr lang="fr-FR" i="1" dirty="0" smtClean="0">
                <a:latin typeface="Times New Roman" pitchFamily="18" charset="0"/>
                <a:cs typeface="Times New Roman" pitchFamily="18" charset="0"/>
              </a:rPr>
              <a:t>;</a:t>
            </a:r>
          </a:p>
          <a:p>
            <a:pPr lvl="0"/>
            <a:endParaRPr lang="fr-FR" dirty="0">
              <a:latin typeface="Times New Roman" pitchFamily="18" charset="0"/>
              <a:cs typeface="Times New Roman" pitchFamily="18" charset="0"/>
            </a:endParaRPr>
          </a:p>
          <a:p>
            <a:pPr lvl="0"/>
            <a:r>
              <a:rPr lang="fr-FR" i="1" dirty="0">
                <a:latin typeface="Times New Roman" pitchFamily="18" charset="0"/>
                <a:cs typeface="Times New Roman" pitchFamily="18" charset="0"/>
              </a:rPr>
              <a:t>le Pacte international relatif aux droits civils et politiques, du 16 décembre 1966. (L’article 10 dudit Pacte, prenant en charge l’évolution protectrice des personnes privées de liberté, constituait déjà le socle des prémisses d’une protection ciblée de personnes vulnérables ; </a:t>
            </a:r>
            <a:endParaRPr lang="fr-FR" dirty="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VISITE DES LIEUX DE DETENTION</a:t>
            </a:r>
            <a:endParaRPr lang="fr-FR" sz="3200" dirty="0"/>
          </a:p>
        </p:txBody>
      </p:sp>
      <p:sp>
        <p:nvSpPr>
          <p:cNvPr id="3" name="Espace réservé du contenu 2"/>
          <p:cNvSpPr>
            <a:spLocks noGrp="1"/>
          </p:cNvSpPr>
          <p:nvPr>
            <p:ph sz="quarter" idx="1"/>
          </p:nvPr>
        </p:nvSpPr>
        <p:spPr/>
        <p:txBody>
          <a:bodyPr>
            <a:normAutofit lnSpcReduction="10000"/>
          </a:bodyPr>
          <a:lstStyle/>
          <a:p>
            <a:pPr lvl="0"/>
            <a:endParaRPr lang="fr-FR" sz="2000" i="1" dirty="0" smtClean="0"/>
          </a:p>
          <a:p>
            <a:pPr lvl="0"/>
            <a:r>
              <a:rPr lang="fr-FR" sz="2400" i="1" dirty="0" smtClean="0">
                <a:latin typeface="Times New Roman" pitchFamily="18" charset="0"/>
                <a:cs typeface="Times New Roman" pitchFamily="18" charset="0"/>
              </a:rPr>
              <a:t>La </a:t>
            </a:r>
            <a:r>
              <a:rPr lang="fr-FR" sz="2400" i="1" dirty="0">
                <a:latin typeface="Times New Roman" pitchFamily="18" charset="0"/>
                <a:cs typeface="Times New Roman" pitchFamily="18" charset="0"/>
              </a:rPr>
              <a:t>Convention contre la torture et autres peines ou traitements cruels, inhumains ou dégradants du 10 décembre 1984 ;  </a:t>
            </a:r>
            <a:endParaRPr lang="fr-FR" sz="2400" dirty="0">
              <a:latin typeface="Times New Roman" pitchFamily="18" charset="0"/>
              <a:cs typeface="Times New Roman" pitchFamily="18" charset="0"/>
            </a:endParaRPr>
          </a:p>
          <a:p>
            <a:pPr lvl="0"/>
            <a:r>
              <a:rPr lang="fr-FR" sz="2400" i="1" dirty="0">
                <a:latin typeface="Times New Roman" pitchFamily="18" charset="0"/>
                <a:cs typeface="Times New Roman" pitchFamily="18" charset="0"/>
              </a:rPr>
              <a:t>Le  Protocole facultatif se rapportant à la Convention contre la torture et autres peines ou traitements cruels, inhumains ou dégradants (adopté par l’Assemblée Générale des Nations Unies le 18 décembre 2002 ;</a:t>
            </a:r>
            <a:endParaRPr lang="fr-FR" sz="2400" dirty="0">
              <a:latin typeface="Times New Roman" pitchFamily="18" charset="0"/>
              <a:cs typeface="Times New Roman" pitchFamily="18" charset="0"/>
            </a:endParaRPr>
          </a:p>
          <a:p>
            <a:pPr lvl="0"/>
            <a:r>
              <a:rPr lang="fr-FR" sz="2400" i="1" dirty="0" smtClean="0">
                <a:latin typeface="Times New Roman" pitchFamily="18" charset="0"/>
                <a:cs typeface="Times New Roman" pitchFamily="18" charset="0"/>
              </a:rPr>
              <a:t>Les règles des Nations unies concernant le traitement des détenues et l’imposition de mesures non privatives de liberté aux délinquantes du 21 décembre 2010 ( Règles de Bangkok)</a:t>
            </a:r>
            <a:r>
              <a:rPr lang="fr-FR" sz="2400" i="1" dirty="0">
                <a:latin typeface="Times New Roman" pitchFamily="18" charset="0"/>
                <a:cs typeface="Times New Roman" pitchFamily="18" charset="0"/>
              </a:rPr>
              <a:t> ;</a:t>
            </a:r>
            <a:endParaRPr lang="fr-FR" sz="2400" dirty="0">
              <a:latin typeface="Times New Roman" pitchFamily="18" charset="0"/>
              <a:cs typeface="Times New Roman" pitchFamily="18" charset="0"/>
            </a:endParaRPr>
          </a:p>
          <a:p>
            <a:pPr lvl="0"/>
            <a:r>
              <a:rPr lang="fr-FR" sz="2400" i="1" dirty="0">
                <a:latin typeface="Times New Roman" pitchFamily="18" charset="0"/>
                <a:cs typeface="Times New Roman" pitchFamily="18" charset="0"/>
              </a:rPr>
              <a:t>La convention des Nations Unies relative aux droits de l’Enfant (CIDE), entrée en vigueur le 2 septembre 1990 ;</a:t>
            </a:r>
            <a:endParaRPr lang="fr-FR" sz="2400" dirty="0">
              <a:latin typeface="Times New Roman" pitchFamily="18" charset="0"/>
              <a:cs typeface="Times New Roman" pitchFamily="18" charset="0"/>
            </a:endParaRPr>
          </a:p>
          <a:p>
            <a:endParaRPr lang="fr-FR"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VISITE DES LIEUX DE DETENTION</a:t>
            </a:r>
            <a:endParaRPr lang="fr-FR" sz="3200" dirty="0"/>
          </a:p>
        </p:txBody>
      </p:sp>
      <p:sp>
        <p:nvSpPr>
          <p:cNvPr id="3" name="Espace réservé du contenu 2"/>
          <p:cNvSpPr>
            <a:spLocks noGrp="1"/>
          </p:cNvSpPr>
          <p:nvPr>
            <p:ph sz="quarter" idx="1"/>
          </p:nvPr>
        </p:nvSpPr>
        <p:spPr/>
        <p:txBody>
          <a:bodyPr>
            <a:normAutofit/>
          </a:bodyPr>
          <a:lstStyle/>
          <a:p>
            <a:pPr lvl="0"/>
            <a:r>
              <a:rPr lang="fr-FR" sz="2200" i="1" dirty="0">
                <a:latin typeface="Times New Roman" pitchFamily="18" charset="0"/>
                <a:cs typeface="Times New Roman" pitchFamily="18" charset="0"/>
              </a:rPr>
              <a:t>La Convention relative aux droits des personnes handicapées et son Protocole facultatif (adoptés le 13 décembre 2006 et entrés en vigueur le 3 mai 2008) ;</a:t>
            </a:r>
            <a:endParaRPr lang="fr-FR" sz="2200" dirty="0">
              <a:latin typeface="Times New Roman" pitchFamily="18" charset="0"/>
              <a:cs typeface="Times New Roman" pitchFamily="18" charset="0"/>
            </a:endParaRPr>
          </a:p>
          <a:p>
            <a:pPr lvl="0"/>
            <a:r>
              <a:rPr lang="fr-FR" sz="2200" i="1" dirty="0">
                <a:latin typeface="Times New Roman" pitchFamily="18" charset="0"/>
                <a:cs typeface="Times New Roman" pitchFamily="18" charset="0"/>
              </a:rPr>
              <a:t>Code de conduite pour les responsables de l'application des lois du 17 décembre 1979 ;</a:t>
            </a:r>
            <a:endParaRPr lang="fr-FR" sz="2200" dirty="0">
              <a:latin typeface="Times New Roman" pitchFamily="18" charset="0"/>
              <a:cs typeface="Times New Roman" pitchFamily="18" charset="0"/>
            </a:endParaRPr>
          </a:p>
          <a:p>
            <a:pPr lvl="0"/>
            <a:r>
              <a:rPr lang="fr-FR" sz="2200" i="1" dirty="0">
                <a:latin typeface="Times New Roman" pitchFamily="18" charset="0"/>
                <a:cs typeface="Times New Roman" pitchFamily="18" charset="0"/>
              </a:rPr>
              <a:t>Principes d'éthique médicale applicables au rôle du personnel de santé, en particulier des médecins, dans la protection des prisonniers et des détenus contre la torture et autres peines ou traitements cruels, inhumains ou dégradants du 18 décembre 1982 ;</a:t>
            </a:r>
            <a:endParaRPr lang="fr-FR" sz="2200" dirty="0">
              <a:latin typeface="Times New Roman" pitchFamily="18" charset="0"/>
              <a:cs typeface="Times New Roman" pitchFamily="18" charset="0"/>
            </a:endParaRPr>
          </a:p>
          <a:p>
            <a:pPr lvl="0"/>
            <a:r>
              <a:rPr lang="fr-FR" sz="2200" i="1" dirty="0">
                <a:latin typeface="Times New Roman" pitchFamily="18" charset="0"/>
                <a:cs typeface="Times New Roman" pitchFamily="18" charset="0"/>
              </a:rPr>
              <a:t>Ensemble de règles minima des Nations-Unies pour le traitement des détenus (Règles Mandela) ;</a:t>
            </a:r>
            <a:endParaRPr lang="fr-FR" sz="2200" dirty="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VISITE DES LIEUX DE DETENTION</a:t>
            </a:r>
            <a:endParaRPr lang="fr-FR" sz="3200" dirty="0"/>
          </a:p>
        </p:txBody>
      </p:sp>
      <p:sp>
        <p:nvSpPr>
          <p:cNvPr id="3" name="Espace réservé du contenu 2"/>
          <p:cNvSpPr>
            <a:spLocks noGrp="1"/>
          </p:cNvSpPr>
          <p:nvPr>
            <p:ph sz="quarter" idx="1"/>
          </p:nvPr>
        </p:nvSpPr>
        <p:spPr>
          <a:xfrm>
            <a:off x="457200" y="1600200"/>
            <a:ext cx="8229600" cy="4686320"/>
          </a:xfrm>
        </p:spPr>
        <p:txBody>
          <a:bodyPr>
            <a:noAutofit/>
          </a:bodyPr>
          <a:lstStyle/>
          <a:p>
            <a:pPr lvl="0"/>
            <a:r>
              <a:rPr lang="fr-FR" sz="2400" i="1" dirty="0">
                <a:latin typeface="Times New Roman" pitchFamily="18" charset="0"/>
                <a:cs typeface="Times New Roman" pitchFamily="18" charset="0"/>
              </a:rPr>
              <a:t>Ensemble de règles minima des Nations Unies concernant l'administration de la justice pour mineurs du 29 novembre 1985 (Règles de Beijing) ; </a:t>
            </a:r>
            <a:endParaRPr lang="fr-FR" sz="2400" dirty="0">
              <a:latin typeface="Times New Roman" pitchFamily="18" charset="0"/>
              <a:cs typeface="Times New Roman" pitchFamily="18" charset="0"/>
            </a:endParaRPr>
          </a:p>
          <a:p>
            <a:pPr lvl="0"/>
            <a:r>
              <a:rPr lang="fr-FR" sz="2400" i="1" dirty="0">
                <a:latin typeface="Times New Roman" pitchFamily="18" charset="0"/>
                <a:cs typeface="Times New Roman" pitchFamily="18" charset="0"/>
              </a:rPr>
              <a:t>Règles des nations-Unies pour la protection des mineurs privés de liberté ;</a:t>
            </a:r>
            <a:endParaRPr lang="fr-FR" sz="2400" dirty="0">
              <a:latin typeface="Times New Roman" pitchFamily="18" charset="0"/>
              <a:cs typeface="Times New Roman" pitchFamily="18" charset="0"/>
            </a:endParaRPr>
          </a:p>
          <a:p>
            <a:pPr lvl="0"/>
            <a:r>
              <a:rPr lang="fr-FR" sz="2400" i="1" dirty="0">
                <a:latin typeface="Times New Roman" pitchFamily="18" charset="0"/>
                <a:cs typeface="Times New Roman" pitchFamily="18" charset="0"/>
              </a:rPr>
              <a:t>Ensemble de principes pour la protection de toutes les personnes soumises à une forme quelconque de détention ou d’emprisonnement du 9 décembre 1988 ;</a:t>
            </a:r>
            <a:endParaRPr lang="fr-FR" sz="2400" dirty="0">
              <a:latin typeface="Times New Roman" pitchFamily="18" charset="0"/>
              <a:cs typeface="Times New Roman" pitchFamily="18" charset="0"/>
            </a:endParaRPr>
          </a:p>
          <a:p>
            <a:pPr lvl="0"/>
            <a:r>
              <a:rPr lang="fr-FR" sz="2400" i="1" dirty="0">
                <a:latin typeface="Times New Roman" pitchFamily="18" charset="0"/>
                <a:cs typeface="Times New Roman" pitchFamily="18" charset="0"/>
              </a:rPr>
              <a:t>Les Lignes directrices et mesures d’interdiction et de prévention de la torture et des peines ou traitements cruels, inhumains ou dégradants en Afrique (Les Lignes directrices de </a:t>
            </a:r>
            <a:r>
              <a:rPr lang="fr-FR" sz="2400" i="1" dirty="0" err="1">
                <a:latin typeface="Times New Roman" pitchFamily="18" charset="0"/>
                <a:cs typeface="Times New Roman" pitchFamily="18" charset="0"/>
              </a:rPr>
              <a:t>Robben</a:t>
            </a:r>
            <a:r>
              <a:rPr lang="fr-FR" sz="2400" i="1" dirty="0">
                <a:latin typeface="Times New Roman" pitchFamily="18" charset="0"/>
                <a:cs typeface="Times New Roman" pitchFamily="18" charset="0"/>
              </a:rPr>
              <a:t> Island).</a:t>
            </a:r>
            <a:endParaRPr lang="fr-FR" sz="2400" dirty="0">
              <a:latin typeface="Times New Roman" pitchFamily="18" charset="0"/>
              <a:cs typeface="Times New Roman" pitchFamily="18" charset="0"/>
            </a:endParaRPr>
          </a:p>
          <a:p>
            <a:endParaRPr lang="fr-F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VISITE DES LIEUX DE DETENTION</a:t>
            </a:r>
            <a:endParaRPr lang="fr-FR" sz="3200" dirty="0"/>
          </a:p>
        </p:txBody>
      </p:sp>
      <p:sp>
        <p:nvSpPr>
          <p:cNvPr id="3" name="Espace réservé du contenu 2"/>
          <p:cNvSpPr>
            <a:spLocks noGrp="1"/>
          </p:cNvSpPr>
          <p:nvPr>
            <p:ph sz="quarter" idx="1"/>
          </p:nvPr>
        </p:nvSpPr>
        <p:spPr>
          <a:xfrm>
            <a:off x="457200" y="1600200"/>
            <a:ext cx="8229600" cy="5043510"/>
          </a:xfrm>
        </p:spPr>
        <p:txBody>
          <a:bodyPr>
            <a:normAutofit fontScale="85000" lnSpcReduction="20000"/>
          </a:bodyPr>
          <a:lstStyle/>
          <a:p>
            <a:pPr lvl="0">
              <a:buNone/>
            </a:pPr>
            <a:r>
              <a:rPr lang="fr-FR" b="1" i="1" dirty="0" smtClean="0"/>
              <a:t>	2- Cadre </a:t>
            </a:r>
            <a:r>
              <a:rPr lang="fr-FR" b="1" i="1" dirty="0"/>
              <a:t>interne</a:t>
            </a:r>
            <a:endParaRPr lang="fr-FR" dirty="0"/>
          </a:p>
          <a:p>
            <a:pPr>
              <a:buNone/>
            </a:pPr>
            <a:r>
              <a:rPr lang="fr-FR" i="1" dirty="0"/>
              <a:t> </a:t>
            </a:r>
            <a:endParaRPr lang="fr-FR" dirty="0"/>
          </a:p>
          <a:p>
            <a:pPr lvl="0"/>
            <a:r>
              <a:rPr lang="fr-FR" i="1" dirty="0"/>
              <a:t>La constitution : articles 20, 21 et 22 ;</a:t>
            </a:r>
            <a:endParaRPr lang="fr-FR" dirty="0"/>
          </a:p>
          <a:p>
            <a:pPr lvl="0"/>
            <a:r>
              <a:rPr lang="fr-FR" i="1" dirty="0"/>
              <a:t>La loi 2006-34 du 16 octobre 2006 portant statut du personnel de l’Administration Pénitentiaire ; </a:t>
            </a:r>
            <a:endParaRPr lang="fr-FR" dirty="0"/>
          </a:p>
          <a:p>
            <a:pPr lvl="0"/>
            <a:r>
              <a:rPr lang="fr-FR" i="1" dirty="0"/>
              <a:t>Loi nº 2009-18 du 09 mars 2009 portant Statut du personnel de la Police Nationale ; </a:t>
            </a:r>
            <a:endParaRPr lang="fr-FR" dirty="0"/>
          </a:p>
          <a:p>
            <a:pPr lvl="0"/>
            <a:r>
              <a:rPr lang="fr-FR" i="1" dirty="0"/>
              <a:t>Le Code pénal : articles 110, 205 ; </a:t>
            </a:r>
            <a:endParaRPr lang="fr-FR" dirty="0"/>
          </a:p>
          <a:p>
            <a:pPr lvl="0"/>
            <a:r>
              <a:rPr lang="fr-FR" i="1" dirty="0"/>
              <a:t>Le Code de procédure pénale : articles 55 et suivants, 685 ; </a:t>
            </a:r>
            <a:endParaRPr lang="fr-FR" dirty="0"/>
          </a:p>
          <a:p>
            <a:pPr lvl="0"/>
            <a:r>
              <a:rPr lang="fr-FR" i="1" dirty="0"/>
              <a:t>La loi n° 2009 -13 du 02 mars 2009 complétée par le décret d’application 2011- 842 du 16 juin 2011, instituant l’Observateur national des Lieux de privation de liberté ;</a:t>
            </a:r>
            <a:endParaRPr lang="fr-FR" dirty="0"/>
          </a:p>
          <a:p>
            <a:pPr lvl="0"/>
            <a:r>
              <a:rPr lang="fr-FR" i="1" dirty="0"/>
              <a:t>Le Décret 90-1159 du 12 octobre 1990 portant Règlement de discipline générale dans les Forces Armées ;</a:t>
            </a:r>
            <a:endParaRPr lang="fr-FR" dirty="0"/>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VISITE DES LIEUX DE DETENTION</a:t>
            </a:r>
            <a:endParaRPr lang="fr-FR" sz="3200" dirty="0"/>
          </a:p>
        </p:txBody>
      </p:sp>
      <p:sp>
        <p:nvSpPr>
          <p:cNvPr id="3" name="Espace réservé du contenu 2"/>
          <p:cNvSpPr>
            <a:spLocks noGrp="1"/>
          </p:cNvSpPr>
          <p:nvPr>
            <p:ph sz="quarter" idx="1"/>
          </p:nvPr>
        </p:nvSpPr>
        <p:spPr/>
        <p:txBody>
          <a:bodyPr>
            <a:normAutofit fontScale="92500"/>
          </a:bodyPr>
          <a:lstStyle/>
          <a:p>
            <a:pPr lvl="0"/>
            <a:r>
              <a:rPr lang="fr-FR" sz="2400" i="1" dirty="0"/>
              <a:t>Le Décret 2001-362 du 4 mai 2001, relatif aux procédures d’exécution et d’aménagement des sanctions pénales ; </a:t>
            </a:r>
          </a:p>
          <a:p>
            <a:pPr lvl="0"/>
            <a:r>
              <a:rPr lang="fr-FR" sz="2400" i="1" dirty="0"/>
              <a:t>Le Règlement nº 5/CM/UEMOA du 25 septembre 2014 relatif à l’harmonisation des règles régissant la profession d’avocat dans l’espace UEMOA et la circulaire d’application du Ministre de la justice nº 0179/MJ/DACG du 11 janvier 2018.</a:t>
            </a:r>
          </a:p>
          <a:p>
            <a:pPr>
              <a:buNone/>
            </a:pPr>
            <a:r>
              <a:rPr lang="fr-FR" i="1" dirty="0"/>
              <a:t> </a:t>
            </a:r>
            <a:r>
              <a:rPr lang="fr-FR" dirty="0" smtClean="0"/>
              <a:t>	</a:t>
            </a:r>
            <a:r>
              <a:rPr lang="fr-FR" sz="3000" dirty="0" smtClean="0"/>
              <a:t>Cet </a:t>
            </a:r>
            <a:r>
              <a:rPr lang="fr-FR" sz="3000" dirty="0"/>
              <a:t>ensemble d’instruments non exhaustifs forme le cadre normatif de la privation de liberté. Il est applicable à toute personne privée de liberté, quel que soit le lieu de détention, et constitue une référence indispensable pour les organes de visite.</a:t>
            </a:r>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VISITE DES LIEUX DE DETENTION</a:t>
            </a:r>
            <a:endParaRPr lang="fr-FR" sz="3200" dirty="0"/>
          </a:p>
        </p:txBody>
      </p:sp>
      <p:sp>
        <p:nvSpPr>
          <p:cNvPr id="3" name="Espace réservé du contenu 2"/>
          <p:cNvSpPr>
            <a:spLocks noGrp="1"/>
          </p:cNvSpPr>
          <p:nvPr>
            <p:ph sz="quarter" idx="1"/>
          </p:nvPr>
        </p:nvSpPr>
        <p:spPr/>
        <p:txBody>
          <a:bodyPr>
            <a:normAutofit fontScale="92500" lnSpcReduction="10000"/>
          </a:bodyPr>
          <a:lstStyle/>
          <a:p>
            <a:pPr lvl="0">
              <a:buNone/>
            </a:pPr>
            <a:r>
              <a:rPr lang="fr-FR" b="1" dirty="0" smtClean="0"/>
              <a:t>	B- Les </a:t>
            </a:r>
            <a:r>
              <a:rPr lang="fr-FR" b="1" dirty="0"/>
              <a:t>Étapes de la visite des lieux de détention</a:t>
            </a:r>
            <a:endParaRPr lang="fr-FR" dirty="0"/>
          </a:p>
          <a:p>
            <a:pPr>
              <a:buNone/>
            </a:pPr>
            <a:r>
              <a:rPr lang="fr-FR" dirty="0"/>
              <a:t> </a:t>
            </a:r>
          </a:p>
          <a:p>
            <a:pPr lvl="0">
              <a:buNone/>
            </a:pPr>
            <a:r>
              <a:rPr lang="fr-FR" b="1" dirty="0" smtClean="0"/>
              <a:t>	1- La </a:t>
            </a:r>
            <a:r>
              <a:rPr lang="fr-FR" b="1" dirty="0"/>
              <a:t>préparation de la visite </a:t>
            </a:r>
            <a:r>
              <a:rPr lang="fr-FR" b="1" dirty="0" smtClean="0"/>
              <a:t>:</a:t>
            </a:r>
          </a:p>
          <a:p>
            <a:pPr lvl="0">
              <a:buNone/>
            </a:pPr>
            <a:endParaRPr lang="fr-FR" dirty="0" smtClean="0"/>
          </a:p>
          <a:p>
            <a:pPr lvl="0"/>
            <a:r>
              <a:rPr lang="fr-FR" dirty="0" smtClean="0"/>
              <a:t>Faire </a:t>
            </a:r>
            <a:r>
              <a:rPr lang="fr-FR" dirty="0"/>
              <a:t>une synthèse des informations disponibles sur le lieu à visiter ;</a:t>
            </a:r>
          </a:p>
          <a:p>
            <a:pPr lvl="0"/>
            <a:r>
              <a:rPr lang="fr-FR" dirty="0"/>
              <a:t>Définir les objectifs spécifiques de la visite ;</a:t>
            </a:r>
          </a:p>
          <a:p>
            <a:pPr lvl="0"/>
            <a:r>
              <a:rPr lang="fr-FR" dirty="0"/>
              <a:t>Organiser le travail de l’équipe visiteuse ;</a:t>
            </a:r>
          </a:p>
          <a:p>
            <a:pPr lvl="0"/>
            <a:r>
              <a:rPr lang="fr-FR" dirty="0"/>
              <a:t>Prévoir les éventuels contacts à établir dedans et en dehors du lieu de détention.</a:t>
            </a:r>
          </a:p>
          <a:p>
            <a:pPr>
              <a:buNone/>
            </a:pPr>
            <a:r>
              <a:rPr lang="fr-FR" dirty="0"/>
              <a:t> </a:t>
            </a:r>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VISITE DES LIEUX DE DETENTION</a:t>
            </a:r>
            <a:endParaRPr lang="fr-FR" sz="3200" dirty="0"/>
          </a:p>
        </p:txBody>
      </p:sp>
      <p:sp>
        <p:nvSpPr>
          <p:cNvPr id="3" name="Espace réservé du contenu 2"/>
          <p:cNvSpPr>
            <a:spLocks noGrp="1"/>
          </p:cNvSpPr>
          <p:nvPr>
            <p:ph sz="quarter" idx="1"/>
          </p:nvPr>
        </p:nvSpPr>
        <p:spPr/>
        <p:txBody>
          <a:bodyPr>
            <a:normAutofit fontScale="25000" lnSpcReduction="20000"/>
          </a:bodyPr>
          <a:lstStyle/>
          <a:p>
            <a:pPr lvl="0">
              <a:buNone/>
            </a:pPr>
            <a:r>
              <a:rPr lang="fr-FR" b="1" dirty="0" smtClean="0"/>
              <a:t>	</a:t>
            </a:r>
            <a:r>
              <a:rPr lang="fr-FR" sz="11200" b="1" dirty="0" smtClean="0"/>
              <a:t>2- Le </a:t>
            </a:r>
            <a:r>
              <a:rPr lang="fr-FR" sz="11200" b="1" dirty="0"/>
              <a:t>déroulement de la visite </a:t>
            </a:r>
            <a:r>
              <a:rPr lang="fr-FR" sz="11200" b="1" dirty="0" smtClean="0"/>
              <a:t>:</a:t>
            </a:r>
          </a:p>
          <a:p>
            <a:pPr lvl="0">
              <a:buNone/>
            </a:pPr>
            <a:endParaRPr lang="fr-FR" sz="11200" dirty="0"/>
          </a:p>
          <a:p>
            <a:pPr lvl="0"/>
            <a:r>
              <a:rPr lang="fr-FR" sz="11200" dirty="0"/>
              <a:t>Entretien avec le responsable du lieu de détention au début de la visite ;</a:t>
            </a:r>
          </a:p>
          <a:p>
            <a:pPr lvl="0"/>
            <a:r>
              <a:rPr lang="fr-FR" sz="11200" dirty="0"/>
              <a:t>Consultation des registres et autres documents ; </a:t>
            </a:r>
          </a:p>
          <a:p>
            <a:pPr lvl="0"/>
            <a:r>
              <a:rPr lang="fr-FR" sz="11200" dirty="0"/>
              <a:t>La visite des locaux (bloc de détention, service administratif, logement des personnes privée de liberté etc.) ;</a:t>
            </a:r>
          </a:p>
          <a:p>
            <a:pPr lvl="0"/>
            <a:r>
              <a:rPr lang="fr-FR" sz="11200" dirty="0"/>
              <a:t>Entretiens avec les personnes privées de liberté (entretiens de groupe et en privée) ;</a:t>
            </a:r>
          </a:p>
          <a:p>
            <a:pPr lvl="0"/>
            <a:r>
              <a:rPr lang="fr-FR" sz="11200" dirty="0"/>
              <a:t>Entretien final avec le responsable du lieu de détention.</a:t>
            </a:r>
          </a:p>
          <a:p>
            <a:pPr>
              <a:buNone/>
            </a:pPr>
            <a:r>
              <a:rPr lang="fr-FR" sz="11200" dirty="0"/>
              <a:t> </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INTRODUCTION</a:t>
            </a:r>
            <a:endParaRPr lang="fr-FR" sz="3600" b="1" dirty="0"/>
          </a:p>
        </p:txBody>
      </p:sp>
      <p:sp>
        <p:nvSpPr>
          <p:cNvPr id="3" name="Espace réservé du contenu 2"/>
          <p:cNvSpPr>
            <a:spLocks noGrp="1"/>
          </p:cNvSpPr>
          <p:nvPr>
            <p:ph sz="quarter" idx="1"/>
          </p:nvPr>
        </p:nvSpPr>
        <p:spPr/>
        <p:txBody>
          <a:bodyPr>
            <a:normAutofit/>
          </a:bodyPr>
          <a:lstStyle/>
          <a:p>
            <a:pPr>
              <a:buNone/>
            </a:pPr>
            <a:r>
              <a:rPr lang="fr-FR" dirty="0" smtClean="0"/>
              <a:t>	</a:t>
            </a:r>
            <a:r>
              <a:rPr lang="fr-FR" b="1" u="sng" dirty="0" smtClean="0"/>
              <a:t>Nelson Mandela</a:t>
            </a:r>
            <a:r>
              <a:rPr lang="fr-FR" dirty="0"/>
              <a:t> </a:t>
            </a:r>
            <a:r>
              <a:rPr lang="fr-FR" dirty="0" smtClean="0"/>
              <a:t>: Ancien Président d’Afrique du sud</a:t>
            </a:r>
          </a:p>
          <a:p>
            <a:pPr>
              <a:buNone/>
            </a:pPr>
            <a:r>
              <a:rPr lang="fr-FR" dirty="0" smtClean="0"/>
              <a:t>	</a:t>
            </a:r>
            <a:r>
              <a:rPr lang="fr-FR" b="1" dirty="0" smtClean="0"/>
              <a:t>« On dit qu’on ne connait pas vraiment un pays tant que l’on a pas pénétré dans ses lieux de détention.</a:t>
            </a:r>
          </a:p>
          <a:p>
            <a:pPr>
              <a:buNone/>
            </a:pPr>
            <a:r>
              <a:rPr lang="fr-FR" b="1" dirty="0"/>
              <a:t>	</a:t>
            </a:r>
            <a:r>
              <a:rPr lang="fr-FR" b="1" dirty="0" smtClean="0"/>
              <a:t>Un pays ne devrait pas être jugé par sa manière de traiter ses citoyens les plus favorisés, mais ses citoyens les plus vulnérables »</a:t>
            </a:r>
            <a:endParaRPr lang="fr-FR"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VISITE DES LIEUX DE DETENTION</a:t>
            </a:r>
            <a:endParaRPr lang="fr-FR" sz="3200" dirty="0"/>
          </a:p>
        </p:txBody>
      </p:sp>
      <p:sp>
        <p:nvSpPr>
          <p:cNvPr id="3" name="Espace réservé du contenu 2"/>
          <p:cNvSpPr>
            <a:spLocks noGrp="1"/>
          </p:cNvSpPr>
          <p:nvPr>
            <p:ph sz="quarter" idx="1"/>
          </p:nvPr>
        </p:nvSpPr>
        <p:spPr/>
        <p:txBody>
          <a:bodyPr>
            <a:normAutofit fontScale="92500" lnSpcReduction="20000"/>
          </a:bodyPr>
          <a:lstStyle/>
          <a:p>
            <a:pPr lvl="0">
              <a:buNone/>
            </a:pPr>
            <a:r>
              <a:rPr lang="fr-FR" b="1" dirty="0"/>
              <a:t>	</a:t>
            </a:r>
            <a:r>
              <a:rPr lang="fr-FR" sz="3600" b="1" dirty="0" smtClean="0"/>
              <a:t>3- Le </a:t>
            </a:r>
            <a:r>
              <a:rPr lang="fr-FR" sz="3600" b="1" dirty="0"/>
              <a:t>suivi de la visite</a:t>
            </a:r>
            <a:r>
              <a:rPr lang="fr-FR" sz="4100" b="1" dirty="0"/>
              <a:t> </a:t>
            </a:r>
            <a:r>
              <a:rPr lang="fr-FR" sz="4100" b="1" dirty="0" smtClean="0"/>
              <a:t>:</a:t>
            </a:r>
          </a:p>
          <a:p>
            <a:pPr lvl="0">
              <a:buNone/>
            </a:pPr>
            <a:endParaRPr lang="fr-FR" dirty="0"/>
          </a:p>
          <a:p>
            <a:pPr lvl="0"/>
            <a:r>
              <a:rPr lang="fr-FR" dirty="0"/>
              <a:t>Faire le suivi interne ;</a:t>
            </a:r>
          </a:p>
          <a:p>
            <a:pPr lvl="0"/>
            <a:r>
              <a:rPr lang="fr-FR" dirty="0"/>
              <a:t>Elaborer des rapports de contrôle (le contenu des rapports, les destinataires de rapports) ;</a:t>
            </a:r>
          </a:p>
          <a:p>
            <a:pPr lvl="0"/>
            <a:r>
              <a:rPr lang="fr-FR" dirty="0"/>
              <a:t>Suivi de la mise en œuvre des recommandations ;</a:t>
            </a:r>
          </a:p>
          <a:p>
            <a:pPr lvl="0"/>
            <a:r>
              <a:rPr lang="fr-FR" dirty="0"/>
              <a:t>Autres actions de suivi (Par exemple la fourniture d’une assistance juridique, d’une aide humanitaire ou l’établissement d’un contact avec la famille. Il importe d’adopter une approche claire et réfléchie afin de ne pas susciter de faux espoirs chez les PPL).</a:t>
            </a:r>
          </a:p>
          <a:p>
            <a:pPr>
              <a:buNone/>
            </a:pPr>
            <a:r>
              <a:rPr lang="fr-FR" dirty="0"/>
              <a:t> </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1203348"/>
          </a:xfrm>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a:bodyPr>
          <a:lstStyle/>
          <a:p>
            <a:pPr>
              <a:buNone/>
            </a:pPr>
            <a:r>
              <a:rPr lang="fr-FR" b="1" dirty="0" smtClean="0"/>
              <a:t>	III- </a:t>
            </a:r>
            <a:r>
              <a:rPr lang="fr-FR" b="1" dirty="0"/>
              <a:t>LE REGARD DE L’EQUIPE VISITEUSE, EXEMPLE DE L’OBSERVATEUR NATIONAL DES LIEUX DE PRIVATION DE LIBERTE</a:t>
            </a:r>
            <a:endParaRPr lang="fr-FR" dirty="0"/>
          </a:p>
          <a:p>
            <a:pPr>
              <a:buNone/>
            </a:pPr>
            <a:r>
              <a:rPr lang="fr-FR" b="1" dirty="0"/>
              <a:t> </a:t>
            </a:r>
            <a:endParaRPr lang="fr-FR" dirty="0"/>
          </a:p>
          <a:p>
            <a:pPr>
              <a:buNone/>
            </a:pPr>
            <a:r>
              <a:rPr lang="fr-FR" dirty="0" smtClean="0"/>
              <a:t>	L’équipe </a:t>
            </a:r>
            <a:r>
              <a:rPr lang="fr-FR" dirty="0"/>
              <a:t>de l’Observateur national doit porter son regard sur des points essentiels. Dans notre approche nous évoquerons d’abord la visite d’un lieu de garde à vue de la police ou de la gendarmerie </a:t>
            </a:r>
            <a:r>
              <a:rPr lang="fr-FR" b="1" dirty="0"/>
              <a:t>(A)</a:t>
            </a:r>
            <a:r>
              <a:rPr lang="fr-FR" dirty="0"/>
              <a:t> avant d’aborder celle d’un  établissement pénitentiaire </a:t>
            </a:r>
            <a:r>
              <a:rPr lang="fr-FR" b="1" dirty="0"/>
              <a:t>(B).</a:t>
            </a:r>
            <a:r>
              <a:rPr lang="fr-FR" dirty="0"/>
              <a:t> </a:t>
            </a:r>
          </a:p>
          <a:p>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a:xfrm>
            <a:off x="457200" y="1600200"/>
            <a:ext cx="8229600" cy="5043510"/>
          </a:xfrm>
        </p:spPr>
        <p:txBody>
          <a:bodyPr>
            <a:normAutofit fontScale="25000" lnSpcReduction="20000"/>
          </a:bodyPr>
          <a:lstStyle/>
          <a:p>
            <a:pPr lvl="0" algn="ctr">
              <a:buNone/>
            </a:pPr>
            <a:r>
              <a:rPr lang="fr-FR" b="1" dirty="0" smtClean="0"/>
              <a:t>	</a:t>
            </a:r>
          </a:p>
          <a:p>
            <a:pPr lvl="0" algn="ctr">
              <a:buNone/>
            </a:pPr>
            <a:r>
              <a:rPr lang="fr-FR" sz="9600" b="1" dirty="0" smtClean="0"/>
              <a:t>A- </a:t>
            </a:r>
            <a:r>
              <a:rPr lang="fr-FR" sz="9600" b="1" u="sng" dirty="0" smtClean="0"/>
              <a:t> </a:t>
            </a:r>
            <a:r>
              <a:rPr lang="fr-FR" sz="9600" b="1" u="sng" dirty="0"/>
              <a:t>La visite d’un lieu de garde à vue</a:t>
            </a:r>
            <a:endParaRPr lang="fr-FR" sz="9600" dirty="0"/>
          </a:p>
          <a:p>
            <a:pPr>
              <a:buNone/>
            </a:pPr>
            <a:r>
              <a:rPr lang="fr-FR" sz="9600" dirty="0"/>
              <a:t> </a:t>
            </a:r>
            <a:r>
              <a:rPr lang="fr-FR" sz="9600" b="1" dirty="0" smtClean="0"/>
              <a:t>	1</a:t>
            </a:r>
            <a:r>
              <a:rPr lang="fr-FR" sz="9600" b="1" dirty="0"/>
              <a:t>.  </a:t>
            </a:r>
            <a:r>
              <a:rPr lang="fr-FR" sz="9600" dirty="0"/>
              <a:t> </a:t>
            </a:r>
            <a:r>
              <a:rPr lang="fr-FR" sz="9600" b="1" dirty="0"/>
              <a:t>Entretien initial avec le Responsable</a:t>
            </a:r>
            <a:endParaRPr lang="fr-FR" sz="9600" dirty="0"/>
          </a:p>
          <a:p>
            <a:pPr>
              <a:buNone/>
            </a:pPr>
            <a:r>
              <a:rPr lang="fr-FR" sz="9600" dirty="0"/>
              <a:t> </a:t>
            </a:r>
            <a:r>
              <a:rPr lang="fr-FR" sz="9600" b="1" dirty="0" smtClean="0"/>
              <a:t>	2</a:t>
            </a:r>
            <a:r>
              <a:rPr lang="fr-FR" sz="9600" b="1" dirty="0"/>
              <a:t>.   Présentation du </a:t>
            </a:r>
            <a:r>
              <a:rPr lang="fr-FR" sz="9600" b="1" dirty="0" smtClean="0"/>
              <a:t>service</a:t>
            </a:r>
          </a:p>
          <a:p>
            <a:pPr>
              <a:buNone/>
            </a:pPr>
            <a:r>
              <a:rPr lang="fr-FR" sz="9600" dirty="0" smtClean="0"/>
              <a:t>	2.1</a:t>
            </a:r>
            <a:r>
              <a:rPr lang="fr-FR" sz="9600" dirty="0"/>
              <a:t>	La circonscription </a:t>
            </a:r>
            <a:r>
              <a:rPr lang="fr-FR" sz="9600" dirty="0" smtClean="0"/>
              <a:t>(zone de compétence, population, </a:t>
            </a:r>
            <a:r>
              <a:rPr lang="fr-FR" sz="9600" dirty="0" smtClean="0"/>
              <a:t>	caractéristiques</a:t>
            </a:r>
            <a:r>
              <a:rPr lang="fr-FR" sz="9600" dirty="0" smtClean="0"/>
              <a:t>) - </a:t>
            </a:r>
            <a:r>
              <a:rPr lang="fr-FR" sz="9600" dirty="0"/>
              <a:t>description des lieux (situation </a:t>
            </a:r>
            <a:r>
              <a:rPr lang="fr-FR" sz="9600" dirty="0" smtClean="0"/>
              <a:t>	géographique</a:t>
            </a:r>
            <a:r>
              <a:rPr lang="fr-FR" sz="9600" dirty="0"/>
              <a:t>, </a:t>
            </a:r>
            <a:r>
              <a:rPr lang="fr-FR" sz="9600" dirty="0" smtClean="0"/>
              <a:t>configuration)</a:t>
            </a:r>
          </a:p>
          <a:p>
            <a:pPr>
              <a:buNone/>
            </a:pPr>
            <a:r>
              <a:rPr lang="fr-FR" sz="9600" dirty="0" smtClean="0"/>
              <a:t>	2.2</a:t>
            </a:r>
            <a:r>
              <a:rPr lang="fr-FR" sz="9600" dirty="0"/>
              <a:t>	Le personnel et l’organisation des </a:t>
            </a:r>
            <a:r>
              <a:rPr lang="fr-FR" sz="9600" dirty="0" smtClean="0"/>
              <a:t>services: Effectif </a:t>
            </a:r>
            <a:r>
              <a:rPr lang="fr-FR" sz="9600" dirty="0" smtClean="0"/>
              <a:t>	global </a:t>
            </a:r>
            <a:r>
              <a:rPr lang="fr-FR" sz="9600" dirty="0" smtClean="0"/>
              <a:t>( hommes et femmes) - Formation ( diversité </a:t>
            </a:r>
            <a:r>
              <a:rPr lang="fr-FR" sz="9600" dirty="0" smtClean="0"/>
              <a:t>	et </a:t>
            </a:r>
            <a:r>
              <a:rPr lang="fr-FR" sz="9600" dirty="0" smtClean="0"/>
              <a:t>spécificité par rapport  aux besoins) – </a:t>
            </a:r>
            <a:r>
              <a:rPr lang="fr-FR" sz="9600" dirty="0" smtClean="0"/>
              <a:t>	Organisation </a:t>
            </a:r>
            <a:r>
              <a:rPr lang="fr-FR" sz="9600" dirty="0" smtClean="0"/>
              <a:t>du service de nuit (permanence OPJ </a:t>
            </a:r>
            <a:r>
              <a:rPr lang="fr-FR" sz="9600" dirty="0" smtClean="0"/>
              <a:t>	notamment</a:t>
            </a:r>
            <a:r>
              <a:rPr lang="fr-FR" sz="9600" dirty="0" smtClean="0"/>
              <a:t>)</a:t>
            </a:r>
          </a:p>
          <a:p>
            <a:pPr>
              <a:buNone/>
            </a:pPr>
            <a:r>
              <a:rPr lang="fr-FR" sz="9600" dirty="0" smtClean="0"/>
              <a:t>	2.3</a:t>
            </a:r>
            <a:r>
              <a:rPr lang="fr-FR" sz="9600" dirty="0"/>
              <a:t>	Les équipements (Matériel informatique et </a:t>
            </a:r>
            <a:r>
              <a:rPr lang="fr-FR" sz="9600" dirty="0" smtClean="0"/>
              <a:t>	véhicules</a:t>
            </a:r>
            <a:r>
              <a:rPr lang="fr-FR" sz="9600" dirty="0" smtClean="0"/>
              <a:t>)</a:t>
            </a:r>
          </a:p>
          <a:p>
            <a:pPr>
              <a:buNone/>
            </a:pPr>
            <a:r>
              <a:rPr lang="fr-FR" sz="9600" dirty="0" smtClean="0"/>
              <a:t>	2.4	La délinquance : caractéristiques , statistiques,  etc.)</a:t>
            </a:r>
            <a:endParaRPr lang="fr-FR" sz="9600" dirty="0"/>
          </a:p>
          <a:p>
            <a:pPr>
              <a:buNone/>
            </a:pPr>
            <a:r>
              <a:rPr lang="fr-FR" sz="9600" dirty="0"/>
              <a:t> </a:t>
            </a:r>
          </a:p>
          <a:p>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70000" lnSpcReduction="20000"/>
          </a:bodyPr>
          <a:lstStyle/>
          <a:p>
            <a:pPr>
              <a:buNone/>
            </a:pPr>
            <a:r>
              <a:rPr lang="fr-FR" b="1" dirty="0" smtClean="0"/>
              <a:t>	</a:t>
            </a:r>
            <a:r>
              <a:rPr lang="fr-FR" sz="3000" b="1" dirty="0" smtClean="0"/>
              <a:t>3</a:t>
            </a:r>
            <a:r>
              <a:rPr lang="fr-FR" sz="3000" b="1" dirty="0"/>
              <a:t>.    L’arrivée et les conditions de prise en charge des personnes interpellées</a:t>
            </a:r>
            <a:endParaRPr lang="fr-FR" sz="3000" dirty="0"/>
          </a:p>
          <a:p>
            <a:pPr>
              <a:buNone/>
            </a:pPr>
            <a:r>
              <a:rPr lang="fr-FR" sz="3000" dirty="0" smtClean="0"/>
              <a:t>	</a:t>
            </a:r>
          </a:p>
          <a:p>
            <a:pPr>
              <a:buNone/>
            </a:pPr>
            <a:r>
              <a:rPr lang="fr-FR" sz="3000" dirty="0" smtClean="0"/>
              <a:t>	3.1</a:t>
            </a:r>
            <a:r>
              <a:rPr lang="fr-FR" sz="3000" dirty="0"/>
              <a:t>	Le transport vers Le poste de police (modalités, moyens de </a:t>
            </a:r>
            <a:r>
              <a:rPr lang="fr-FR" sz="3000" dirty="0" smtClean="0"/>
              <a:t>	contrainte)</a:t>
            </a:r>
          </a:p>
          <a:p>
            <a:pPr>
              <a:buNone/>
            </a:pPr>
            <a:endParaRPr lang="fr-FR" sz="3000" dirty="0"/>
          </a:p>
          <a:p>
            <a:pPr>
              <a:buNone/>
            </a:pPr>
            <a:r>
              <a:rPr lang="fr-FR" sz="3000" dirty="0" smtClean="0"/>
              <a:t>	3.2</a:t>
            </a:r>
            <a:r>
              <a:rPr lang="fr-FR" sz="3000" dirty="0"/>
              <a:t>	L’arrivée des personnes interpellées (Fouille, prise d’identité, </a:t>
            </a:r>
            <a:r>
              <a:rPr lang="fr-FR" sz="3000" dirty="0" smtClean="0"/>
              <a:t>	gestions </a:t>
            </a:r>
            <a:r>
              <a:rPr lang="fr-FR" sz="3000" dirty="0"/>
              <a:t>des objets </a:t>
            </a:r>
            <a:r>
              <a:rPr lang="fr-FR" sz="3000" dirty="0" smtClean="0"/>
              <a:t>retirés) </a:t>
            </a:r>
            <a:endParaRPr lang="fr-FR" sz="3000" dirty="0" smtClean="0"/>
          </a:p>
          <a:p>
            <a:pPr>
              <a:buNone/>
            </a:pPr>
            <a:endParaRPr lang="fr-FR" sz="3000" dirty="0"/>
          </a:p>
          <a:p>
            <a:pPr>
              <a:buNone/>
            </a:pPr>
            <a:r>
              <a:rPr lang="fr-FR" sz="3000" dirty="0" smtClean="0"/>
              <a:t>	3.3</a:t>
            </a:r>
            <a:r>
              <a:rPr lang="fr-FR" sz="3000" dirty="0"/>
              <a:t>	Les auditions </a:t>
            </a:r>
            <a:endParaRPr lang="fr-FR" sz="3000" dirty="0" smtClean="0"/>
          </a:p>
          <a:p>
            <a:pPr>
              <a:buNone/>
            </a:pPr>
            <a:r>
              <a:rPr lang="fr-FR" sz="3000" dirty="0" smtClean="0"/>
              <a:t>	</a:t>
            </a:r>
            <a:r>
              <a:rPr lang="fr-FR" sz="3000" dirty="0" smtClean="0"/>
              <a:t>	- </a:t>
            </a:r>
            <a:r>
              <a:rPr lang="fr-FR" sz="3000" dirty="0" smtClean="0"/>
              <a:t>(</a:t>
            </a:r>
            <a:r>
              <a:rPr lang="fr-FR" sz="3000" dirty="0" smtClean="0"/>
              <a:t>locaux dédiés, respect </a:t>
            </a:r>
            <a:r>
              <a:rPr lang="fr-FR" sz="3000" dirty="0"/>
              <a:t>de la confidentialité, équipements de </a:t>
            </a:r>
            <a:r>
              <a:rPr lang="fr-FR" sz="3000" dirty="0" smtClean="0"/>
              <a:t>	sécurité </a:t>
            </a:r>
            <a:r>
              <a:rPr lang="fr-FR" sz="3000" dirty="0"/>
              <a:t>etc</a:t>
            </a:r>
            <a:r>
              <a:rPr lang="fr-FR" sz="3000" dirty="0" smtClean="0"/>
              <a:t>.)</a:t>
            </a:r>
          </a:p>
          <a:p>
            <a:pPr>
              <a:buNone/>
            </a:pPr>
            <a:r>
              <a:rPr lang="fr-FR" sz="3000" dirty="0" smtClean="0"/>
              <a:t>	</a:t>
            </a:r>
            <a:r>
              <a:rPr lang="fr-FR" sz="3000" dirty="0" smtClean="0"/>
              <a:t>	- </a:t>
            </a:r>
            <a:r>
              <a:rPr lang="fr-FR" sz="3000" dirty="0" smtClean="0"/>
              <a:t>(</a:t>
            </a:r>
            <a:r>
              <a:rPr lang="fr-FR" sz="3000" dirty="0" smtClean="0"/>
              <a:t>locaux dédiés a l’entretien avec un avocat et à l’examen </a:t>
            </a:r>
            <a:r>
              <a:rPr lang="fr-FR" sz="3000" dirty="0" smtClean="0"/>
              <a:t>	médical</a:t>
            </a:r>
            <a:r>
              <a:rPr lang="fr-FR" sz="3000" dirty="0" smtClean="0"/>
              <a:t>) </a:t>
            </a:r>
            <a:endParaRPr lang="fr-FR" sz="3000" dirty="0"/>
          </a:p>
          <a:p>
            <a:pPr>
              <a:buNone/>
            </a:pPr>
            <a:r>
              <a:rPr lang="fr-FR" dirty="0" smtClean="0"/>
              <a:t>	</a:t>
            </a:r>
            <a:endParaRPr lang="fr-FR" dirty="0"/>
          </a:p>
          <a:p>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62500" lnSpcReduction="20000"/>
          </a:bodyPr>
          <a:lstStyle/>
          <a:p>
            <a:pPr>
              <a:buNone/>
            </a:pPr>
            <a:r>
              <a:rPr lang="fr-FR" dirty="0" smtClean="0"/>
              <a:t>	</a:t>
            </a:r>
            <a:endParaRPr lang="fr-FR" dirty="0" smtClean="0"/>
          </a:p>
          <a:p>
            <a:pPr>
              <a:buNone/>
            </a:pPr>
            <a:r>
              <a:rPr lang="fr-FR" sz="3000" dirty="0" smtClean="0"/>
              <a:t>	</a:t>
            </a:r>
            <a:r>
              <a:rPr lang="fr-FR" sz="3000" dirty="0" smtClean="0"/>
              <a:t>3.4</a:t>
            </a:r>
            <a:r>
              <a:rPr lang="fr-FR" sz="3000" dirty="0"/>
              <a:t>	Les </a:t>
            </a:r>
            <a:r>
              <a:rPr lang="fr-FR" sz="3000" dirty="0" smtClean="0"/>
              <a:t>locaux de sureté (typologie, nombre, </a:t>
            </a:r>
            <a:r>
              <a:rPr lang="fr-FR" sz="3000" dirty="0"/>
              <a:t>configuration, </a:t>
            </a:r>
            <a:r>
              <a:rPr lang="fr-FR" sz="3000" dirty="0" smtClean="0"/>
              <a:t>	dimensions</a:t>
            </a:r>
            <a:r>
              <a:rPr lang="fr-FR" sz="3000" dirty="0"/>
              <a:t>, équipements et commodités, éléments de sécurité) </a:t>
            </a:r>
            <a:endParaRPr lang="fr-FR" sz="3000" dirty="0" smtClean="0"/>
          </a:p>
          <a:p>
            <a:pPr>
              <a:buNone/>
            </a:pPr>
            <a:endParaRPr lang="fr-FR" sz="3000" dirty="0"/>
          </a:p>
          <a:p>
            <a:pPr>
              <a:buNone/>
            </a:pPr>
            <a:r>
              <a:rPr lang="fr-FR" sz="3000" dirty="0" smtClean="0"/>
              <a:t>	3.5</a:t>
            </a:r>
            <a:r>
              <a:rPr lang="fr-FR" sz="3000" dirty="0"/>
              <a:t>	L’hygiène et la </a:t>
            </a:r>
            <a:r>
              <a:rPr lang="fr-FR" sz="3000" dirty="0" smtClean="0"/>
              <a:t>maintenance (possibilité de toilette, entretien des </a:t>
            </a:r>
            <a:r>
              <a:rPr lang="fr-FR" sz="3000" dirty="0" smtClean="0"/>
              <a:t>	locaux)</a:t>
            </a:r>
          </a:p>
          <a:p>
            <a:pPr>
              <a:buNone/>
            </a:pPr>
            <a:endParaRPr lang="fr-FR" sz="3000" dirty="0"/>
          </a:p>
          <a:p>
            <a:pPr>
              <a:buNone/>
            </a:pPr>
            <a:r>
              <a:rPr lang="fr-FR" sz="3000" dirty="0" smtClean="0"/>
              <a:t>	3.6</a:t>
            </a:r>
            <a:r>
              <a:rPr lang="fr-FR" sz="3000" dirty="0"/>
              <a:t>	</a:t>
            </a:r>
            <a:r>
              <a:rPr lang="fr-FR" sz="3000" dirty="0" smtClean="0"/>
              <a:t>L’alimentation (horaire des repas à mentionner sur le registre de </a:t>
            </a:r>
            <a:r>
              <a:rPr lang="fr-FR" sz="3000" dirty="0" smtClean="0"/>
              <a:t>	GAV </a:t>
            </a:r>
            <a:r>
              <a:rPr lang="fr-FR" sz="3000" dirty="0" smtClean="0"/>
              <a:t>ou les PV</a:t>
            </a:r>
            <a:r>
              <a:rPr lang="fr-FR" sz="3000" dirty="0" smtClean="0"/>
              <a:t>)</a:t>
            </a:r>
          </a:p>
          <a:p>
            <a:pPr>
              <a:buNone/>
            </a:pPr>
            <a:endParaRPr lang="fr-FR" sz="3000" dirty="0"/>
          </a:p>
          <a:p>
            <a:pPr>
              <a:buNone/>
            </a:pPr>
            <a:r>
              <a:rPr lang="fr-FR" sz="3000" dirty="0" smtClean="0"/>
              <a:t>	3.7</a:t>
            </a:r>
            <a:r>
              <a:rPr lang="fr-FR" sz="3000" dirty="0"/>
              <a:t>	La surveillance (vidéosurveillance, bouton d’appel ou interphone en </a:t>
            </a:r>
            <a:r>
              <a:rPr lang="fr-FR" sz="3000" dirty="0" smtClean="0"/>
              <a:t>		cellule</a:t>
            </a:r>
            <a:r>
              <a:rPr lang="fr-FR" sz="3000" dirty="0"/>
              <a:t>, organisation surveillance jour et nuit, note d’organisation, </a:t>
            </a:r>
            <a:r>
              <a:rPr lang="fr-FR" sz="3000" dirty="0" smtClean="0"/>
              <a:t>	gestion </a:t>
            </a:r>
            <a:r>
              <a:rPr lang="fr-FR" sz="3000" dirty="0" smtClean="0"/>
              <a:t>des personnes dangereuses pour elles mêmes ou pour autrui)</a:t>
            </a:r>
            <a:endParaRPr lang="fr-FR" sz="3000" dirty="0"/>
          </a:p>
          <a:p>
            <a:pPr>
              <a:buNone/>
            </a:pPr>
            <a:r>
              <a:rPr lang="fr-FR" dirty="0"/>
              <a:t> </a:t>
            </a:r>
          </a:p>
          <a:p>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92500" lnSpcReduction="20000"/>
          </a:bodyPr>
          <a:lstStyle/>
          <a:p>
            <a:pPr>
              <a:buNone/>
            </a:pPr>
            <a:r>
              <a:rPr lang="fr-FR" b="1" dirty="0" smtClean="0"/>
              <a:t>	4</a:t>
            </a:r>
            <a:r>
              <a:rPr lang="fr-FR" b="1" dirty="0"/>
              <a:t>.    Le respect des droits des personnes gardées à vue </a:t>
            </a:r>
            <a:endParaRPr lang="fr-FR" dirty="0"/>
          </a:p>
          <a:p>
            <a:pPr>
              <a:buNone/>
            </a:pPr>
            <a:r>
              <a:rPr lang="fr-FR" dirty="0" smtClean="0"/>
              <a:t>	4.1</a:t>
            </a:r>
            <a:r>
              <a:rPr lang="fr-FR" dirty="0"/>
              <a:t>	La notification des droits : </a:t>
            </a:r>
            <a:r>
              <a:rPr lang="fr-FR" dirty="0" smtClean="0"/>
              <a:t>Informations sur : Motifs </a:t>
            </a:r>
            <a:r>
              <a:rPr lang="fr-FR" dirty="0" smtClean="0"/>
              <a:t>	de </a:t>
            </a:r>
            <a:r>
              <a:rPr lang="fr-FR" dirty="0" smtClean="0"/>
              <a:t>la GAV - présence de </a:t>
            </a:r>
            <a:r>
              <a:rPr lang="fr-FR" dirty="0"/>
              <a:t>l’avocat dès l’interpellation - </a:t>
            </a:r>
            <a:r>
              <a:rPr lang="fr-FR" dirty="0" smtClean="0"/>
              <a:t>	jour </a:t>
            </a:r>
            <a:r>
              <a:rPr lang="fr-FR" dirty="0"/>
              <a:t>et heure début de la GAV </a:t>
            </a:r>
            <a:r>
              <a:rPr lang="fr-FR" dirty="0" smtClean="0"/>
              <a:t>- </a:t>
            </a:r>
            <a:r>
              <a:rPr lang="fr-FR" dirty="0"/>
              <a:t>durée des </a:t>
            </a:r>
            <a:r>
              <a:rPr lang="fr-FR" dirty="0" smtClean="0"/>
              <a:t>	interrogatoires</a:t>
            </a:r>
            <a:r>
              <a:rPr lang="fr-FR" dirty="0"/>
              <a:t> - durée des repos - jour et heure de la </a:t>
            </a:r>
            <a:r>
              <a:rPr lang="fr-FR" dirty="0" smtClean="0"/>
              <a:t>	fin </a:t>
            </a:r>
            <a:r>
              <a:rPr lang="fr-FR" dirty="0"/>
              <a:t>de la GAV - </a:t>
            </a:r>
            <a:r>
              <a:rPr lang="fr-FR" dirty="0" smtClean="0"/>
              <a:t>motifs </a:t>
            </a:r>
            <a:r>
              <a:rPr lang="fr-FR" dirty="0"/>
              <a:t>de la prolongation de la </a:t>
            </a:r>
            <a:r>
              <a:rPr lang="fr-FR" dirty="0" smtClean="0"/>
              <a:t>	GAV</a:t>
            </a:r>
            <a:r>
              <a:rPr lang="fr-FR" dirty="0"/>
              <a:t>, le cas échéant - droit de la personne GAV de </a:t>
            </a:r>
            <a:r>
              <a:rPr lang="fr-FR" dirty="0" smtClean="0"/>
              <a:t>	requérir </a:t>
            </a:r>
            <a:r>
              <a:rPr lang="fr-FR" dirty="0"/>
              <a:t>un médecin</a:t>
            </a:r>
            <a:r>
              <a:rPr lang="fr-FR" dirty="0" smtClean="0"/>
              <a:t>.</a:t>
            </a:r>
          </a:p>
          <a:p>
            <a:pPr>
              <a:buNone/>
            </a:pPr>
            <a:r>
              <a:rPr lang="fr-FR" dirty="0" smtClean="0"/>
              <a:t>	</a:t>
            </a:r>
            <a:r>
              <a:rPr lang="fr-FR" dirty="0" smtClean="0"/>
              <a:t> </a:t>
            </a:r>
            <a:r>
              <a:rPr lang="fr-FR" i="1" dirty="0"/>
              <a:t>(</a:t>
            </a:r>
            <a:r>
              <a:rPr lang="fr-FR" b="1" i="1" dirty="0"/>
              <a:t>Rf. Article 55 et suivants </a:t>
            </a:r>
            <a:r>
              <a:rPr lang="fr-FR" b="1" i="1" dirty="0" smtClean="0"/>
              <a:t>du </a:t>
            </a:r>
            <a:r>
              <a:rPr lang="fr-FR" b="1" i="1" dirty="0"/>
              <a:t>CPP, et article 5 du règlement nº5 de </a:t>
            </a:r>
            <a:r>
              <a:rPr lang="fr-FR" b="1" i="1" dirty="0" smtClean="0"/>
              <a:t>l’UEMOA </a:t>
            </a:r>
            <a:r>
              <a:rPr lang="fr-FR" b="1" i="1" dirty="0"/>
              <a:t>et la circulaire de mise en </a:t>
            </a:r>
            <a:r>
              <a:rPr lang="fr-FR" b="1" i="1" dirty="0" smtClean="0"/>
              <a:t>	application </a:t>
            </a:r>
            <a:r>
              <a:rPr lang="fr-FR" b="1" i="1" dirty="0"/>
              <a:t>du Ministre de la justice </a:t>
            </a:r>
            <a:r>
              <a:rPr lang="fr-FR" b="1" i="1" dirty="0" smtClean="0"/>
              <a:t>nº0179/MJ/DACG </a:t>
            </a:r>
            <a:r>
              <a:rPr lang="fr-FR" b="1" i="1" dirty="0"/>
              <a:t>du 11 janvier 2018</a:t>
            </a:r>
            <a:r>
              <a:rPr lang="fr-FR" i="1" dirty="0"/>
              <a:t>).</a:t>
            </a:r>
            <a:endParaRPr lang="fr-FR" dirty="0"/>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70000" lnSpcReduction="20000"/>
          </a:bodyPr>
          <a:lstStyle/>
          <a:p>
            <a:pPr>
              <a:buNone/>
            </a:pPr>
            <a:r>
              <a:rPr lang="fr-FR" dirty="0" smtClean="0"/>
              <a:t>	</a:t>
            </a:r>
            <a:r>
              <a:rPr lang="fr-FR" sz="3000" dirty="0" smtClean="0"/>
              <a:t>4.2</a:t>
            </a:r>
            <a:r>
              <a:rPr lang="fr-FR" sz="3000" dirty="0"/>
              <a:t>	L’information du </a:t>
            </a:r>
            <a:r>
              <a:rPr lang="fr-FR" sz="3000" dirty="0" smtClean="0"/>
              <a:t>magistrat en charge du contrôle de la mesure </a:t>
            </a:r>
            <a:r>
              <a:rPr lang="fr-FR" sz="3000" dirty="0" smtClean="0"/>
              <a:t>	: </a:t>
            </a:r>
            <a:r>
              <a:rPr lang="fr-FR" sz="3000" dirty="0" smtClean="0"/>
              <a:t>Parquet ou Siège (commission rogatoire)</a:t>
            </a:r>
            <a:endParaRPr lang="fr-FR" sz="3000" dirty="0"/>
          </a:p>
          <a:p>
            <a:pPr>
              <a:buNone/>
            </a:pPr>
            <a:r>
              <a:rPr lang="fr-FR" sz="3000" dirty="0" smtClean="0"/>
              <a:t>	</a:t>
            </a:r>
          </a:p>
          <a:p>
            <a:pPr>
              <a:buNone/>
            </a:pPr>
            <a:r>
              <a:rPr lang="fr-FR" sz="3000" dirty="0" smtClean="0"/>
              <a:t>	4.3</a:t>
            </a:r>
            <a:r>
              <a:rPr lang="fr-FR" sz="3000" dirty="0"/>
              <a:t>	L’information d’un </a:t>
            </a:r>
            <a:r>
              <a:rPr lang="fr-FR" sz="3000" dirty="0" smtClean="0"/>
              <a:t>proche (Selon les standards : dans les 03h </a:t>
            </a:r>
            <a:r>
              <a:rPr lang="fr-FR" sz="3000" dirty="0" smtClean="0"/>
              <a:t>	qui </a:t>
            </a:r>
            <a:r>
              <a:rPr lang="fr-FR" sz="3000" dirty="0" smtClean="0"/>
              <a:t>suivent la demande) - le </a:t>
            </a:r>
            <a:r>
              <a:rPr lang="fr-FR" sz="3000" dirty="0"/>
              <a:t>recours à un interprète. </a:t>
            </a:r>
            <a:r>
              <a:rPr lang="fr-FR" sz="3000" i="1" dirty="0"/>
              <a:t>(Droits </a:t>
            </a:r>
            <a:r>
              <a:rPr lang="fr-FR" sz="3000" i="1" dirty="0" smtClean="0"/>
              <a:t>	non </a:t>
            </a:r>
            <a:r>
              <a:rPr lang="fr-FR" sz="3000" i="1" dirty="0"/>
              <a:t>prévus par le CPP, mais fortement recommandés pour </a:t>
            </a:r>
            <a:r>
              <a:rPr lang="fr-FR" sz="3000" i="1" dirty="0" smtClean="0"/>
              <a:t>	des </a:t>
            </a:r>
            <a:r>
              <a:rPr lang="fr-FR" sz="3000" i="1" dirty="0"/>
              <a:t>raisons humanitaires et de commodités</a:t>
            </a:r>
            <a:r>
              <a:rPr lang="fr-FR" sz="3000" i="1" dirty="0" smtClean="0"/>
              <a:t>) – </a:t>
            </a:r>
            <a:r>
              <a:rPr lang="fr-FR" sz="3000" dirty="0" smtClean="0"/>
              <a:t>l’information </a:t>
            </a:r>
            <a:r>
              <a:rPr lang="fr-FR" sz="3000" dirty="0" smtClean="0"/>
              <a:t>	des </a:t>
            </a:r>
            <a:r>
              <a:rPr lang="fr-FR" sz="3000" dirty="0" smtClean="0"/>
              <a:t>autorités consulaires</a:t>
            </a:r>
            <a:endParaRPr lang="fr-FR" sz="3000" dirty="0"/>
          </a:p>
          <a:p>
            <a:pPr>
              <a:buNone/>
            </a:pPr>
            <a:r>
              <a:rPr lang="fr-FR" sz="3000" dirty="0"/>
              <a:t> </a:t>
            </a:r>
            <a:r>
              <a:rPr lang="fr-FR" sz="3000" dirty="0" smtClean="0"/>
              <a:t>	</a:t>
            </a:r>
          </a:p>
          <a:p>
            <a:pPr>
              <a:buNone/>
            </a:pPr>
            <a:r>
              <a:rPr lang="fr-FR" sz="3000" dirty="0" smtClean="0"/>
              <a:t>	4.4</a:t>
            </a:r>
            <a:r>
              <a:rPr lang="fr-FR" sz="3000" dirty="0"/>
              <a:t>	Les gardes à vue de </a:t>
            </a:r>
            <a:r>
              <a:rPr lang="fr-FR" sz="3000" dirty="0" smtClean="0"/>
              <a:t>mineurs : respect des droits spécifiques </a:t>
            </a:r>
            <a:r>
              <a:rPr lang="fr-FR" sz="3000" dirty="0" smtClean="0"/>
              <a:t>	consacrés </a:t>
            </a:r>
            <a:r>
              <a:rPr lang="fr-FR" sz="3000" dirty="0" smtClean="0"/>
              <a:t>par la législation internationale relative à l’enfance </a:t>
            </a:r>
            <a:r>
              <a:rPr lang="fr-FR" sz="3000" dirty="0" smtClean="0"/>
              <a:t>	délinquante</a:t>
            </a:r>
            <a:r>
              <a:rPr lang="fr-FR" sz="3000" dirty="0" smtClean="0"/>
              <a:t>.  </a:t>
            </a:r>
            <a:r>
              <a:rPr lang="fr-FR" sz="3000" i="1" dirty="0" smtClean="0"/>
              <a:t>(</a:t>
            </a:r>
            <a:r>
              <a:rPr lang="fr-FR" sz="3000" b="1" i="1" dirty="0" smtClean="0"/>
              <a:t>L’Article </a:t>
            </a:r>
            <a:r>
              <a:rPr lang="fr-FR" sz="3000" b="1" i="1" dirty="0"/>
              <a:t>55 alinéa 4</a:t>
            </a:r>
            <a:r>
              <a:rPr lang="fr-FR" sz="3000" i="1" dirty="0"/>
              <a:t> </a:t>
            </a:r>
            <a:r>
              <a:rPr lang="fr-FR" sz="3000" b="1" i="1" dirty="0" smtClean="0"/>
              <a:t>CPP</a:t>
            </a:r>
            <a:r>
              <a:rPr lang="fr-FR" sz="3000" i="1" dirty="0" smtClean="0"/>
              <a:t> dispose</a:t>
            </a:r>
            <a:r>
              <a:rPr lang="fr-FR" sz="3000" i="1" dirty="0"/>
              <a:t> : </a:t>
            </a:r>
            <a:r>
              <a:rPr lang="fr-FR" sz="3000" i="1" dirty="0" smtClean="0"/>
              <a:t>	«</a:t>
            </a:r>
            <a:r>
              <a:rPr lang="fr-FR" sz="3000" i="1" dirty="0"/>
              <a:t> Lorsque la personne gardée à vue est un mineur de 13 à 18 </a:t>
            </a:r>
            <a:r>
              <a:rPr lang="fr-FR" sz="3000" i="1" dirty="0" smtClean="0"/>
              <a:t>	ans</a:t>
            </a:r>
            <a:r>
              <a:rPr lang="fr-FR" sz="3000" i="1" dirty="0"/>
              <a:t>, l’Officier de police judiciaire doit le retenir dans un local </a:t>
            </a:r>
            <a:r>
              <a:rPr lang="fr-FR" sz="3000" i="1" dirty="0" smtClean="0"/>
              <a:t>	isolé </a:t>
            </a:r>
            <a:r>
              <a:rPr lang="fr-FR" sz="3000" i="1" dirty="0"/>
              <a:t>des détenus majeurs »).</a:t>
            </a:r>
            <a:endParaRPr lang="fr-FR" sz="3000" dirty="0"/>
          </a:p>
          <a:p>
            <a:pPr>
              <a:buNone/>
            </a:pPr>
            <a:r>
              <a:rPr lang="fr-FR" sz="3000" dirty="0"/>
              <a:t> </a:t>
            </a:r>
          </a:p>
          <a:p>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92500" lnSpcReduction="10000"/>
          </a:bodyPr>
          <a:lstStyle/>
          <a:p>
            <a:pPr>
              <a:buNone/>
            </a:pPr>
            <a:r>
              <a:rPr lang="fr-FR" b="1" dirty="0" smtClean="0"/>
              <a:t>	</a:t>
            </a:r>
            <a:r>
              <a:rPr lang="fr-FR" sz="2800" b="1" dirty="0" smtClean="0"/>
              <a:t>5</a:t>
            </a:r>
            <a:r>
              <a:rPr lang="fr-FR" sz="2800" b="1" dirty="0"/>
              <a:t>.    Les différents registres</a:t>
            </a:r>
            <a:endParaRPr lang="fr-FR" sz="2800" dirty="0"/>
          </a:p>
          <a:p>
            <a:pPr>
              <a:buNone/>
            </a:pPr>
            <a:r>
              <a:rPr lang="fr-FR" sz="2800" dirty="0" smtClean="0"/>
              <a:t>	R. </a:t>
            </a:r>
            <a:r>
              <a:rPr lang="fr-FR" sz="2800" dirty="0"/>
              <a:t>de </a:t>
            </a:r>
            <a:r>
              <a:rPr lang="fr-FR" sz="2800" dirty="0" smtClean="0"/>
              <a:t>garde à vue</a:t>
            </a:r>
            <a:r>
              <a:rPr lang="fr-FR" sz="2800" dirty="0"/>
              <a:t> </a:t>
            </a:r>
            <a:endParaRPr lang="fr-FR" sz="2800" dirty="0" smtClean="0"/>
          </a:p>
          <a:p>
            <a:pPr>
              <a:buNone/>
            </a:pPr>
            <a:r>
              <a:rPr lang="fr-FR" sz="2800" dirty="0" smtClean="0"/>
              <a:t>	R</a:t>
            </a:r>
            <a:r>
              <a:rPr lang="fr-FR" sz="2800" dirty="0"/>
              <a:t>. des transfèrements </a:t>
            </a:r>
            <a:endParaRPr lang="fr-FR" sz="2800" dirty="0" smtClean="0"/>
          </a:p>
          <a:p>
            <a:pPr>
              <a:buNone/>
            </a:pPr>
            <a:r>
              <a:rPr lang="fr-FR" sz="2800" dirty="0" smtClean="0"/>
              <a:t>	R. des scellés </a:t>
            </a:r>
          </a:p>
          <a:p>
            <a:pPr>
              <a:buNone/>
            </a:pPr>
            <a:r>
              <a:rPr lang="fr-FR" sz="2800" dirty="0" smtClean="0"/>
              <a:t>	R. d’écrou  </a:t>
            </a:r>
          </a:p>
          <a:p>
            <a:pPr>
              <a:buNone/>
            </a:pPr>
            <a:r>
              <a:rPr lang="fr-FR" sz="2800" dirty="0" smtClean="0"/>
              <a:t>	Carnets des déclarations </a:t>
            </a:r>
          </a:p>
          <a:p>
            <a:pPr>
              <a:buNone/>
            </a:pPr>
            <a:r>
              <a:rPr lang="fr-FR" sz="2800" dirty="0" smtClean="0"/>
              <a:t>	 Autres Registres</a:t>
            </a:r>
          </a:p>
          <a:p>
            <a:pPr>
              <a:buNone/>
            </a:pPr>
            <a:r>
              <a:rPr lang="fr-FR" sz="2800" dirty="0" smtClean="0"/>
              <a:t>	 </a:t>
            </a:r>
            <a:r>
              <a:rPr lang="fr-FR" sz="2800" dirty="0"/>
              <a:t>(</a:t>
            </a:r>
            <a:r>
              <a:rPr lang="fr-FR" sz="2800" b="1" i="1" dirty="0"/>
              <a:t>Rf. Article 55 alinéas 5 et 6 du CPP et article 51 du décret nº74-571 du 13 juin 1974 portant règlement sur l’emploi et le service de la gendarmerie</a:t>
            </a:r>
            <a:r>
              <a:rPr lang="fr-FR" i="1" dirty="0"/>
              <a:t>) </a:t>
            </a:r>
            <a:endParaRPr lang="fr-FR" dirty="0"/>
          </a:p>
          <a:p>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92500"/>
          </a:bodyPr>
          <a:lstStyle/>
          <a:p>
            <a:pPr>
              <a:buNone/>
            </a:pPr>
            <a:r>
              <a:rPr lang="fr-FR" b="1" dirty="0" smtClean="0"/>
              <a:t>	6</a:t>
            </a:r>
            <a:r>
              <a:rPr lang="fr-FR" b="1" dirty="0"/>
              <a:t>.    L’examen d’un échantillon de procès verbal</a:t>
            </a:r>
            <a:endParaRPr lang="fr-FR" dirty="0"/>
          </a:p>
          <a:p>
            <a:pPr>
              <a:buNone/>
            </a:pPr>
            <a:r>
              <a:rPr lang="fr-FR" dirty="0" smtClean="0"/>
              <a:t>	</a:t>
            </a:r>
            <a:r>
              <a:rPr lang="fr-FR" dirty="0" smtClean="0"/>
              <a:t>	Notification </a:t>
            </a:r>
            <a:r>
              <a:rPr lang="fr-FR" dirty="0"/>
              <a:t>de certains droits </a:t>
            </a:r>
            <a:endParaRPr lang="fr-FR" dirty="0" smtClean="0"/>
          </a:p>
          <a:p>
            <a:pPr>
              <a:buNone/>
            </a:pPr>
            <a:r>
              <a:rPr lang="fr-FR" dirty="0" smtClean="0"/>
              <a:t>	</a:t>
            </a:r>
            <a:r>
              <a:rPr lang="fr-FR" dirty="0" smtClean="0"/>
              <a:t>	Adresses  </a:t>
            </a:r>
            <a:endParaRPr lang="fr-FR" dirty="0" smtClean="0"/>
          </a:p>
          <a:p>
            <a:pPr>
              <a:buNone/>
            </a:pPr>
            <a:r>
              <a:rPr lang="fr-FR" dirty="0" smtClean="0"/>
              <a:t>	</a:t>
            </a:r>
            <a:r>
              <a:rPr lang="fr-FR" dirty="0" smtClean="0"/>
              <a:t>	 Signatures </a:t>
            </a:r>
            <a:r>
              <a:rPr lang="fr-FR" dirty="0" smtClean="0"/>
              <a:t>de l’OPJ et de </a:t>
            </a:r>
            <a:r>
              <a:rPr lang="fr-FR" dirty="0"/>
              <a:t>la personne </a:t>
            </a:r>
            <a:r>
              <a:rPr lang="fr-FR" dirty="0" smtClean="0"/>
              <a:t>GAV</a:t>
            </a:r>
            <a:endParaRPr lang="fr-FR" dirty="0"/>
          </a:p>
          <a:p>
            <a:pPr>
              <a:buNone/>
            </a:pPr>
            <a:r>
              <a:rPr lang="fr-FR" b="1" dirty="0" smtClean="0"/>
              <a:t>	</a:t>
            </a:r>
            <a:r>
              <a:rPr lang="fr-FR" b="1" dirty="0"/>
              <a:t> </a:t>
            </a:r>
            <a:endParaRPr lang="fr-FR" dirty="0"/>
          </a:p>
          <a:p>
            <a:pPr>
              <a:buNone/>
            </a:pPr>
            <a:r>
              <a:rPr lang="fr-FR" b="1" dirty="0" smtClean="0"/>
              <a:t>	7</a:t>
            </a:r>
            <a:r>
              <a:rPr lang="fr-FR" b="1" dirty="0"/>
              <a:t>.     Le moral du personnel</a:t>
            </a:r>
            <a:endParaRPr lang="fr-FR" dirty="0"/>
          </a:p>
          <a:p>
            <a:pPr>
              <a:buNone/>
            </a:pPr>
            <a:r>
              <a:rPr lang="fr-FR" dirty="0" smtClean="0"/>
              <a:t>	</a:t>
            </a:r>
            <a:r>
              <a:rPr lang="fr-FR" dirty="0" smtClean="0"/>
              <a:t>	Entretiens </a:t>
            </a:r>
            <a:r>
              <a:rPr lang="fr-FR" dirty="0"/>
              <a:t>avec le </a:t>
            </a:r>
            <a:r>
              <a:rPr lang="fr-FR" dirty="0" smtClean="0"/>
              <a:t>personnel (Note d’ambiance)</a:t>
            </a:r>
            <a:r>
              <a:rPr lang="fr-FR" dirty="0"/>
              <a:t>	</a:t>
            </a:r>
          </a:p>
          <a:p>
            <a:pPr>
              <a:buNone/>
            </a:pPr>
            <a:r>
              <a:rPr lang="fr-FR" dirty="0"/>
              <a:t> </a:t>
            </a:r>
          </a:p>
          <a:p>
            <a:pPr>
              <a:buNone/>
            </a:pPr>
            <a:r>
              <a:rPr lang="fr-FR" b="1" dirty="0" smtClean="0"/>
              <a:t>	8</a:t>
            </a:r>
            <a:r>
              <a:rPr lang="fr-FR" b="1" dirty="0"/>
              <a:t>.     Entretien final avec le responsable du poste </a:t>
            </a:r>
            <a:r>
              <a:rPr lang="fr-FR" b="1" dirty="0" smtClean="0"/>
              <a:t>	de </a:t>
            </a:r>
            <a:r>
              <a:rPr lang="fr-FR" b="1" dirty="0" smtClean="0"/>
              <a:t>police </a:t>
            </a:r>
            <a:r>
              <a:rPr lang="fr-FR" dirty="0" smtClean="0"/>
              <a:t>	(</a:t>
            </a:r>
            <a:r>
              <a:rPr lang="fr-FR" dirty="0"/>
              <a:t>Débriefing)</a:t>
            </a:r>
          </a:p>
          <a:p>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a:bodyPr>
          <a:lstStyle/>
          <a:p>
            <a:pPr>
              <a:buNone/>
            </a:pPr>
            <a:r>
              <a:rPr lang="fr-FR" b="1" dirty="0" smtClean="0"/>
              <a:t>	B-   </a:t>
            </a:r>
            <a:r>
              <a:rPr lang="fr-FR" b="1" u="sng" dirty="0"/>
              <a:t>La visite d’un établissement pénitentiaire</a:t>
            </a:r>
            <a:endParaRPr lang="fr-FR" dirty="0"/>
          </a:p>
          <a:p>
            <a:pPr>
              <a:buNone/>
            </a:pPr>
            <a:r>
              <a:rPr lang="fr-FR" b="1" dirty="0"/>
              <a:t> </a:t>
            </a:r>
            <a:endParaRPr lang="fr-FR" dirty="0"/>
          </a:p>
          <a:p>
            <a:pPr>
              <a:buNone/>
            </a:pPr>
            <a:r>
              <a:rPr lang="fr-FR" dirty="0" smtClean="0"/>
              <a:t>	Les </a:t>
            </a:r>
            <a:r>
              <a:rPr lang="fr-FR" dirty="0"/>
              <a:t>conditions de détention à examiner portent essentiellement sur le traitement des détenus, les mesures de protection, les conditions matérielles, le régime et les activités, les soins médicaux et le personnel pénitentiaire.  </a:t>
            </a:r>
          </a:p>
          <a:p>
            <a:endParaRPr lang="fr-FR" dirty="0"/>
          </a:p>
          <a:p>
            <a:pPr>
              <a:buNone/>
            </a:pPr>
            <a:r>
              <a:rPr lang="fr-FR" b="1" dirty="0" smtClean="0"/>
              <a:t>	1</a:t>
            </a:r>
            <a:r>
              <a:rPr lang="fr-FR" b="1" dirty="0"/>
              <a:t>.    </a:t>
            </a:r>
            <a:r>
              <a:rPr lang="fr-FR" b="1" dirty="0" smtClean="0"/>
              <a:t>Entretien </a:t>
            </a:r>
            <a:r>
              <a:rPr lang="fr-FR" b="1" dirty="0"/>
              <a:t>initial avec le Responsable </a:t>
            </a:r>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301752" y="0"/>
            <a:ext cx="8556528" cy="987552"/>
          </a:xfrm>
        </p:spPr>
        <p:txBody>
          <a:bodyPr>
            <a:normAutofit fontScale="90000"/>
          </a:bodyPr>
          <a:lstStyle/>
          <a:p>
            <a:r>
              <a:rPr lang="fr-FR" b="1" dirty="0" smtClean="0"/>
              <a:t/>
            </a:r>
            <a:br>
              <a:rPr lang="fr-FR" b="1" dirty="0" smtClean="0"/>
            </a:br>
            <a:r>
              <a:rPr lang="fr-FR" sz="3600" b="1" dirty="0" smtClean="0"/>
              <a:t>INTRODUCTION</a:t>
            </a:r>
            <a:r>
              <a:rPr lang="fr-FR" sz="3600" dirty="0" smtClean="0"/>
              <a:t/>
            </a:r>
            <a:br>
              <a:rPr lang="fr-FR" sz="3600" dirty="0" smtClean="0"/>
            </a:br>
            <a:endParaRPr lang="fr-FR" sz="3600" dirty="0"/>
          </a:p>
        </p:txBody>
      </p:sp>
      <p:sp>
        <p:nvSpPr>
          <p:cNvPr id="3" name="Espace réservé du contenu 2"/>
          <p:cNvSpPr>
            <a:spLocks noGrp="1"/>
          </p:cNvSpPr>
          <p:nvPr>
            <p:ph sz="quarter" idx="1"/>
          </p:nvPr>
        </p:nvSpPr>
        <p:spPr/>
        <p:txBody>
          <a:bodyPr>
            <a:normAutofit lnSpcReduction="10000"/>
          </a:bodyPr>
          <a:lstStyle/>
          <a:p>
            <a:pPr>
              <a:buNone/>
            </a:pPr>
            <a:r>
              <a:rPr lang="fr-FR" dirty="0" smtClean="0"/>
              <a:t>	La transparence et le contrôle indépendant de l’administration publique font partie intégrante de tout système fondé sur les principes de démocratie et sur l’État de droit. Il est en particulier primordial de contrôler le pouvoir de l’État de priver des personnes de liberté. En effet, le contrôle des conditions de détention et du traitement des personnes privées de liberté, effectué grâce à des visites inopinées et régulières des lieux de détention, constitue l’un des moyens les plus efficaces de prévenir la torture et les mauvais traitements.</a:t>
            </a:r>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77500" lnSpcReduction="20000"/>
          </a:bodyPr>
          <a:lstStyle/>
          <a:p>
            <a:pPr>
              <a:buNone/>
            </a:pPr>
            <a:r>
              <a:rPr lang="fr-FR" b="1" dirty="0" smtClean="0"/>
              <a:t>	2</a:t>
            </a:r>
            <a:r>
              <a:rPr lang="fr-FR" b="1" dirty="0"/>
              <a:t>.    	Présentation de l’établissement</a:t>
            </a:r>
            <a:endParaRPr lang="fr-FR" dirty="0"/>
          </a:p>
          <a:p>
            <a:pPr>
              <a:buNone/>
            </a:pPr>
            <a:r>
              <a:rPr lang="fr-FR" b="1" dirty="0"/>
              <a:t> </a:t>
            </a:r>
            <a:endParaRPr lang="fr-FR" dirty="0"/>
          </a:p>
          <a:p>
            <a:pPr>
              <a:buNone/>
            </a:pPr>
            <a:r>
              <a:rPr lang="fr-FR" dirty="0" smtClean="0"/>
              <a:t>	2.1</a:t>
            </a:r>
            <a:r>
              <a:rPr lang="fr-FR" dirty="0"/>
              <a:t>	L’infrastructure : localisation : (</a:t>
            </a:r>
            <a:r>
              <a:rPr lang="fr-FR" b="1" i="1" dirty="0"/>
              <a:t>Rf. Arrêt </a:t>
            </a:r>
            <a:r>
              <a:rPr lang="fr-FR" b="1" i="1" dirty="0" smtClean="0"/>
              <a:t>	</a:t>
            </a:r>
            <a:r>
              <a:rPr lang="fr-FR" b="1" i="1" dirty="0" err="1" smtClean="0"/>
              <a:t>Branduse</a:t>
            </a:r>
            <a:r>
              <a:rPr lang="fr-FR" b="1" i="1" dirty="0" smtClean="0"/>
              <a:t>/Roumanie </a:t>
            </a:r>
            <a:r>
              <a:rPr lang="fr-FR" b="1" i="1" dirty="0"/>
              <a:t>du 07 avril 2009 de la CEDH</a:t>
            </a:r>
            <a:r>
              <a:rPr lang="fr-FR" i="1" dirty="0"/>
              <a:t> </a:t>
            </a:r>
            <a:r>
              <a:rPr lang="fr-FR" i="1" dirty="0" smtClean="0"/>
              <a:t>	confère </a:t>
            </a:r>
            <a:r>
              <a:rPr lang="fr-FR" i="1" dirty="0"/>
              <a:t>aux détenus le droit de bénéficier d’un espace de vie </a:t>
            </a:r>
            <a:r>
              <a:rPr lang="fr-FR" i="1" dirty="0" smtClean="0"/>
              <a:t>	sein</a:t>
            </a:r>
            <a:r>
              <a:rPr lang="fr-FR" i="1" dirty="0"/>
              <a:t>, du fait de la présence d’une décharge publique située à </a:t>
            </a:r>
            <a:r>
              <a:rPr lang="fr-FR" i="1" dirty="0" smtClean="0"/>
              <a:t>		20m </a:t>
            </a:r>
            <a:r>
              <a:rPr lang="fr-FR" i="1" dirty="0"/>
              <a:t>de la prison. La Cour assure quelque part désormais </a:t>
            </a:r>
            <a:r>
              <a:rPr lang="fr-FR" i="1" dirty="0" smtClean="0"/>
              <a:t>	leur </a:t>
            </a:r>
            <a:r>
              <a:rPr lang="fr-FR" i="1" dirty="0"/>
              <a:t>protection en anticipant tout signe de dégradation de la </a:t>
            </a:r>
            <a:r>
              <a:rPr lang="fr-FR" i="1" dirty="0" smtClean="0"/>
              <a:t>	santé</a:t>
            </a:r>
            <a:r>
              <a:rPr lang="fr-FR" i="1" dirty="0"/>
              <a:t>).</a:t>
            </a:r>
            <a:endParaRPr lang="fr-FR" dirty="0"/>
          </a:p>
          <a:p>
            <a:pPr>
              <a:buNone/>
            </a:pPr>
            <a:r>
              <a:rPr lang="fr-FR" i="1" dirty="0" smtClean="0"/>
              <a:t>	</a:t>
            </a:r>
            <a:r>
              <a:rPr lang="fr-FR" i="1" dirty="0" smtClean="0"/>
              <a:t>	Autre </a:t>
            </a:r>
            <a:r>
              <a:rPr lang="fr-FR" i="1" dirty="0"/>
              <a:t>illustration : la prison de Goma (</a:t>
            </a:r>
            <a:r>
              <a:rPr lang="fr-FR" i="1" dirty="0" err="1" smtClean="0"/>
              <a:t>Muzzenzé</a:t>
            </a:r>
            <a:r>
              <a:rPr lang="fr-FR" i="1" dirty="0"/>
              <a:t>) située à </a:t>
            </a:r>
            <a:r>
              <a:rPr lang="fr-FR" i="1" dirty="0" smtClean="0"/>
              <a:t>	proximité </a:t>
            </a:r>
            <a:r>
              <a:rPr lang="fr-FR" i="1" dirty="0"/>
              <a:t>d’un volcan </a:t>
            </a:r>
            <a:endParaRPr lang="fr-FR" dirty="0"/>
          </a:p>
          <a:p>
            <a:pPr>
              <a:buNone/>
            </a:pPr>
            <a:r>
              <a:rPr lang="fr-FR" i="1" dirty="0"/>
              <a:t> </a:t>
            </a:r>
            <a:endParaRPr lang="fr-FR" dirty="0"/>
          </a:p>
          <a:p>
            <a:pPr>
              <a:buNone/>
            </a:pPr>
            <a:r>
              <a:rPr lang="fr-FR" dirty="0" smtClean="0"/>
              <a:t>	2.2</a:t>
            </a:r>
            <a:r>
              <a:rPr lang="fr-FR" dirty="0"/>
              <a:t>	Le personnel pénitentiaire : Structure, Répartition, ratio, </a:t>
            </a:r>
            <a:r>
              <a:rPr lang="fr-FR" dirty="0" smtClean="0"/>
              <a:t>	rythme </a:t>
            </a:r>
            <a:r>
              <a:rPr lang="fr-FR" dirty="0"/>
              <a:t>de travail régime des congés et permissions etc.  </a:t>
            </a:r>
            <a:r>
              <a:rPr lang="fr-FR" i="1" dirty="0"/>
              <a:t>(</a:t>
            </a:r>
            <a:r>
              <a:rPr lang="fr-FR" b="1" i="1" dirty="0"/>
              <a:t>Rf. </a:t>
            </a:r>
            <a:r>
              <a:rPr lang="fr-FR" b="1" i="1" dirty="0" smtClean="0"/>
              <a:t>	articles </a:t>
            </a:r>
            <a:r>
              <a:rPr lang="fr-FR" b="1" i="1" dirty="0"/>
              <a:t>112 à 121 D.2001-362</a:t>
            </a:r>
            <a:r>
              <a:rPr lang="fr-FR" i="1" dirty="0"/>
              <a:t>)</a:t>
            </a:r>
            <a:endParaRPr lang="fr-FR" dirty="0"/>
          </a:p>
          <a:p>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70000" lnSpcReduction="20000"/>
          </a:bodyPr>
          <a:lstStyle/>
          <a:p>
            <a:endParaRPr lang="fr-FR" dirty="0" smtClean="0"/>
          </a:p>
          <a:p>
            <a:pPr>
              <a:buNone/>
            </a:pPr>
            <a:r>
              <a:rPr lang="fr-FR" dirty="0"/>
              <a:t>	</a:t>
            </a:r>
            <a:r>
              <a:rPr lang="fr-FR" dirty="0" smtClean="0"/>
              <a:t>2.3</a:t>
            </a:r>
            <a:r>
              <a:rPr lang="fr-FR" dirty="0"/>
              <a:t>	La population carcérale : Structure, Répartition et données </a:t>
            </a:r>
            <a:r>
              <a:rPr lang="fr-FR" dirty="0" smtClean="0"/>
              <a:t>	statistiques </a:t>
            </a:r>
            <a:endParaRPr lang="fr-FR" dirty="0" smtClean="0"/>
          </a:p>
          <a:p>
            <a:pPr>
              <a:buNone/>
            </a:pPr>
            <a:r>
              <a:rPr lang="fr-FR" i="1" dirty="0" smtClean="0"/>
              <a:t>	</a:t>
            </a:r>
            <a:r>
              <a:rPr lang="fr-FR" b="1" i="1" dirty="0" smtClean="0"/>
              <a:t>Les </a:t>
            </a:r>
            <a:r>
              <a:rPr lang="fr-FR" b="1" i="1" dirty="0"/>
              <a:t>enfants :</a:t>
            </a:r>
            <a:r>
              <a:rPr lang="fr-FR" i="1" dirty="0"/>
              <a:t> </a:t>
            </a:r>
            <a:endParaRPr lang="fr-FR" i="1" dirty="0" smtClean="0"/>
          </a:p>
          <a:p>
            <a:pPr>
              <a:buNone/>
            </a:pPr>
            <a:r>
              <a:rPr lang="fr-FR" i="1" dirty="0" smtClean="0"/>
              <a:t>	</a:t>
            </a:r>
            <a:r>
              <a:rPr lang="fr-FR" i="1" dirty="0" smtClean="0"/>
              <a:t>Ils </a:t>
            </a:r>
            <a:r>
              <a:rPr lang="fr-FR" i="1" dirty="0"/>
              <a:t>ont des besoins et des droits spécifiques, différents de ceux des adultes. En raison des effets néfastes connus et avérés de la privation de liberté sur les enfants, il convient de ne recourir à cette mesure qu’en dernier ressort, l’utilisation de mesures alternatives à l’enfermement devant toujours être privilégiée</a:t>
            </a:r>
            <a:r>
              <a:rPr lang="fr-FR" i="1" dirty="0" smtClean="0"/>
              <a:t>.</a:t>
            </a:r>
          </a:p>
          <a:p>
            <a:pPr>
              <a:buNone/>
            </a:pPr>
            <a:r>
              <a:rPr lang="fr-FR" i="1" dirty="0" smtClean="0"/>
              <a:t>	</a:t>
            </a:r>
            <a:r>
              <a:rPr lang="fr-FR" i="1" dirty="0" smtClean="0"/>
              <a:t>Cependant</a:t>
            </a:r>
            <a:r>
              <a:rPr lang="fr-FR" i="1" dirty="0"/>
              <a:t>, lorsque la privation de liberté est imposée comme mesure de dernier ressort, elle ne doit l’être que dans des cas exceptionnels, dans le respect de l’intérêt supérieur de l’enfant et pour une durée aussi brève que possible. </a:t>
            </a:r>
            <a:r>
              <a:rPr lang="fr-FR" i="1" dirty="0" smtClean="0"/>
              <a:t>Elle </a:t>
            </a:r>
            <a:r>
              <a:rPr lang="fr-FR" i="1" dirty="0"/>
              <a:t>doit en outre viser à éduquer, réhabiliter et préparer les enfants à réintégrer la société</a:t>
            </a:r>
            <a:r>
              <a:rPr lang="fr-FR" i="1" dirty="0" smtClean="0"/>
              <a:t>.</a:t>
            </a:r>
          </a:p>
          <a:p>
            <a:pPr>
              <a:buNone/>
            </a:pPr>
            <a:r>
              <a:rPr lang="fr-FR" i="1" dirty="0" smtClean="0"/>
              <a:t>	</a:t>
            </a:r>
            <a:r>
              <a:rPr lang="fr-FR" i="1" dirty="0" smtClean="0"/>
              <a:t> </a:t>
            </a:r>
            <a:r>
              <a:rPr lang="fr-FR" i="1" dirty="0"/>
              <a:t>Ces principes clés, inscrits dans la législation internationale, sont les conditions préalables indispensables à </a:t>
            </a:r>
            <a:r>
              <a:rPr lang="fr-FR" i="1" dirty="0" smtClean="0"/>
              <a:t>toute </a:t>
            </a:r>
            <a:r>
              <a:rPr lang="fr-FR" i="1" dirty="0"/>
              <a:t>mesure de privation de liberté d’enfants ;</a:t>
            </a:r>
            <a:endParaRPr lang="fr-FR" dirty="0"/>
          </a:p>
          <a:p>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25000" lnSpcReduction="20000"/>
          </a:bodyPr>
          <a:lstStyle/>
          <a:p>
            <a:pPr>
              <a:buNone/>
            </a:pPr>
            <a:r>
              <a:rPr lang="fr-FR" b="1" i="1" dirty="0" smtClean="0"/>
              <a:t>	</a:t>
            </a:r>
          </a:p>
          <a:p>
            <a:pPr>
              <a:buNone/>
            </a:pPr>
            <a:r>
              <a:rPr lang="fr-FR" b="1" i="1" dirty="0"/>
              <a:t>	</a:t>
            </a:r>
            <a:r>
              <a:rPr lang="fr-FR" sz="8000" b="1" i="1" dirty="0" smtClean="0"/>
              <a:t>Les </a:t>
            </a:r>
            <a:r>
              <a:rPr lang="fr-FR" sz="8000" b="1" i="1" dirty="0"/>
              <a:t>femmes : </a:t>
            </a:r>
            <a:endParaRPr lang="fr-FR" sz="8000" b="1" i="1" dirty="0" smtClean="0"/>
          </a:p>
          <a:p>
            <a:pPr>
              <a:buNone/>
            </a:pPr>
            <a:r>
              <a:rPr lang="fr-FR" sz="8000" b="1" i="1" dirty="0" smtClean="0"/>
              <a:t>	</a:t>
            </a:r>
            <a:r>
              <a:rPr lang="fr-FR" sz="8000" i="1" dirty="0" smtClean="0"/>
              <a:t>les </a:t>
            </a:r>
            <a:r>
              <a:rPr lang="fr-FR" sz="8000" i="1" dirty="0"/>
              <a:t>instruments internationaux préconisent l’adoption d’une législation interne à même d’éviter l’enfermement ou d’en minimiser les effets. </a:t>
            </a:r>
            <a:endParaRPr lang="fr-FR" sz="8000" i="1" dirty="0" smtClean="0"/>
          </a:p>
          <a:p>
            <a:pPr>
              <a:buNone/>
            </a:pPr>
            <a:endParaRPr lang="fr-FR" sz="8000" i="1" dirty="0" smtClean="0"/>
          </a:p>
          <a:p>
            <a:pPr>
              <a:buNone/>
            </a:pPr>
            <a:r>
              <a:rPr lang="fr-FR" sz="8000" i="1" dirty="0" smtClean="0"/>
              <a:t>	La Charte africaine pour les droits et le bien être de l’enfant (CADBE) requiert les Etats parties à appliquer des mesures de substitution à l’incarcération en ce qui concerne les mères en conflit avec la loi allaitantes ou avec de jeunes enfants. </a:t>
            </a:r>
          </a:p>
          <a:p>
            <a:pPr>
              <a:buNone/>
            </a:pPr>
            <a:endParaRPr lang="fr-FR" sz="8000" i="1" dirty="0" smtClean="0"/>
          </a:p>
          <a:p>
            <a:pPr>
              <a:buNone/>
            </a:pPr>
            <a:r>
              <a:rPr lang="fr-FR" sz="8000" i="1" dirty="0" smtClean="0"/>
              <a:t>	En </a:t>
            </a:r>
            <a:r>
              <a:rPr lang="fr-FR" sz="8000" i="1" dirty="0"/>
              <a:t>Turquie, l’exécution de la peine d’une femme enceinte peut être suspendue durant six mois après l’accouchement ; au Maroc, la suspension est de quarante cinq jours après l’accouchement ; en Russie, le tribunal peut prononcer une suspension de la peine jusqu’à ce que l’enfant atteigne l’âge de quatorze ans. Cette faculté disparait toutefois en cas de commission d’un crime grave et pour les peines supérieures à 5 ans</a:t>
            </a:r>
            <a:r>
              <a:rPr lang="fr-FR" sz="8000" i="1" dirty="0" smtClean="0"/>
              <a:t>).</a:t>
            </a:r>
          </a:p>
          <a:p>
            <a:pPr>
              <a:buNone/>
            </a:pPr>
            <a:endParaRPr lang="fr-FR" sz="8000" dirty="0"/>
          </a:p>
          <a:p>
            <a:pPr>
              <a:buNone/>
            </a:pPr>
            <a:r>
              <a:rPr lang="fr-FR" sz="8000" i="1" dirty="0" smtClean="0"/>
              <a:t>	</a:t>
            </a:r>
            <a:endParaRPr lang="fr-FR" sz="8000" dirty="0"/>
          </a:p>
          <a:p>
            <a:pPr>
              <a:buNone/>
            </a:pPr>
            <a:r>
              <a:rPr lang="fr-FR" i="1" dirty="0"/>
              <a:t> </a:t>
            </a:r>
            <a:endParaRPr lang="fr-FR" dirty="0"/>
          </a:p>
          <a:p>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a:bodyPr>
          <a:lstStyle/>
          <a:p>
            <a:pPr>
              <a:buNone/>
            </a:pPr>
            <a:r>
              <a:rPr lang="fr-FR" dirty="0" smtClean="0"/>
              <a:t>	2.4</a:t>
            </a:r>
            <a:r>
              <a:rPr lang="fr-FR" dirty="0"/>
              <a:t>	L’arrivée à l’établissement ou l’admission</a:t>
            </a:r>
          </a:p>
          <a:p>
            <a:pPr>
              <a:buNone/>
            </a:pPr>
            <a:r>
              <a:rPr lang="fr-FR" dirty="0"/>
              <a:t>      </a:t>
            </a:r>
            <a:r>
              <a:rPr lang="fr-FR" dirty="0" smtClean="0"/>
              <a:t>	 </a:t>
            </a:r>
            <a:r>
              <a:rPr lang="fr-FR" dirty="0"/>
              <a:t>-  La </a:t>
            </a:r>
            <a:r>
              <a:rPr lang="fr-FR" dirty="0" smtClean="0"/>
              <a:t>fouille : </a:t>
            </a:r>
          </a:p>
          <a:p>
            <a:pPr>
              <a:buNone/>
            </a:pPr>
            <a:r>
              <a:rPr lang="fr-FR" i="1" dirty="0" smtClean="0"/>
              <a:t>	</a:t>
            </a:r>
            <a:r>
              <a:rPr lang="fr-FR" b="1" i="1" dirty="0" smtClean="0"/>
              <a:t>Rf</a:t>
            </a:r>
            <a:r>
              <a:rPr lang="fr-FR" b="1" i="1" dirty="0"/>
              <a:t>. l’Article</a:t>
            </a:r>
            <a:r>
              <a:rPr lang="fr-FR" i="1" dirty="0"/>
              <a:t> </a:t>
            </a:r>
            <a:r>
              <a:rPr lang="fr-FR" b="1" i="1" dirty="0"/>
              <a:t>177 D </a:t>
            </a:r>
            <a:r>
              <a:rPr lang="fr-FR" b="1" i="1" dirty="0" smtClean="0"/>
              <a:t>2001-	362)</a:t>
            </a:r>
            <a:r>
              <a:rPr lang="fr-FR" i="1" dirty="0"/>
              <a:t> </a:t>
            </a:r>
            <a:r>
              <a:rPr lang="fr-FR" i="1" dirty="0" smtClean="0"/>
              <a:t>: </a:t>
            </a:r>
            <a:r>
              <a:rPr lang="fr-FR" i="1" dirty="0"/>
              <a:t>« A leur arrivée dans un </a:t>
            </a:r>
            <a:r>
              <a:rPr lang="fr-FR" i="1" dirty="0" smtClean="0"/>
              <a:t>établissement </a:t>
            </a:r>
            <a:r>
              <a:rPr lang="fr-FR" i="1" dirty="0"/>
              <a:t>pénitentiaire, les détenus sont </a:t>
            </a:r>
            <a:r>
              <a:rPr lang="fr-FR" i="1" dirty="0" smtClean="0"/>
              <a:t>fouillés</a:t>
            </a:r>
            <a:r>
              <a:rPr lang="fr-FR" i="1" dirty="0"/>
              <a:t>, soumis aux formalités de l’écrou et </a:t>
            </a:r>
            <a:r>
              <a:rPr lang="fr-FR" i="1" dirty="0" smtClean="0"/>
              <a:t>aux mensurations </a:t>
            </a:r>
            <a:r>
              <a:rPr lang="fr-FR" i="1" dirty="0"/>
              <a:t>anthropométriques ainsi qu’aux </a:t>
            </a:r>
            <a:r>
              <a:rPr lang="fr-FR" i="1" dirty="0" smtClean="0"/>
              <a:t>soins </a:t>
            </a:r>
            <a:r>
              <a:rPr lang="fr-FR" i="1" dirty="0"/>
              <a:t>de propreté nécessaires. Ils sont ensuite, </a:t>
            </a:r>
            <a:r>
              <a:rPr lang="fr-FR" i="1" dirty="0" smtClean="0"/>
              <a:t>s’il </a:t>
            </a:r>
            <a:r>
              <a:rPr lang="fr-FR" i="1" dirty="0"/>
              <a:t>y a lieu, revêtus du costume pénal </a:t>
            </a:r>
            <a:r>
              <a:rPr lang="fr-FR" i="1" dirty="0" smtClean="0"/>
              <a:t>».</a:t>
            </a:r>
            <a:endParaRPr lang="fr-FR" dirty="0"/>
          </a:p>
          <a:p>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77500" lnSpcReduction="20000"/>
          </a:bodyPr>
          <a:lstStyle/>
          <a:p>
            <a:pPr>
              <a:buNone/>
            </a:pPr>
            <a:r>
              <a:rPr lang="fr-FR" dirty="0" smtClean="0"/>
              <a:t>	-  </a:t>
            </a:r>
            <a:r>
              <a:rPr lang="fr-FR" dirty="0"/>
              <a:t>Les formalités </a:t>
            </a:r>
            <a:r>
              <a:rPr lang="fr-FR" dirty="0" smtClean="0"/>
              <a:t>d’écrou : </a:t>
            </a:r>
          </a:p>
          <a:p>
            <a:pPr>
              <a:buNone/>
            </a:pPr>
            <a:r>
              <a:rPr lang="fr-FR" i="1" dirty="0" smtClean="0"/>
              <a:t>	</a:t>
            </a:r>
            <a:r>
              <a:rPr lang="fr-FR" i="1" dirty="0" smtClean="0"/>
              <a:t>	</a:t>
            </a:r>
            <a:r>
              <a:rPr lang="fr-FR" b="1" i="1" dirty="0" smtClean="0"/>
              <a:t>Rf</a:t>
            </a:r>
            <a:r>
              <a:rPr lang="fr-FR" b="1" i="1" dirty="0"/>
              <a:t>.</a:t>
            </a:r>
            <a:r>
              <a:rPr lang="fr-FR" i="1" dirty="0"/>
              <a:t> </a:t>
            </a:r>
            <a:r>
              <a:rPr lang="fr-FR" b="1" i="1" dirty="0"/>
              <a:t>Article 179 D. 2001-362 :</a:t>
            </a:r>
            <a:r>
              <a:rPr lang="fr-FR" i="1" dirty="0"/>
              <a:t> « Les objets et vêtements </a:t>
            </a:r>
            <a:r>
              <a:rPr lang="fr-FR" i="1" dirty="0" smtClean="0"/>
              <a:t>dont </a:t>
            </a:r>
            <a:r>
              <a:rPr lang="fr-FR" i="1" dirty="0"/>
              <a:t>les détenus sont porteurs à leur entrée dans un </a:t>
            </a:r>
            <a:r>
              <a:rPr lang="fr-FR" i="1" dirty="0" smtClean="0"/>
              <a:t>établissement </a:t>
            </a:r>
            <a:r>
              <a:rPr lang="fr-FR" i="1" dirty="0"/>
              <a:t>pénitentiaire sont pris en compte par le greffe de la prison ainsi que les valeurs et bijoux ») ; </a:t>
            </a:r>
            <a:r>
              <a:rPr lang="fr-FR" b="1" i="1" dirty="0"/>
              <a:t>(Rf.</a:t>
            </a:r>
            <a:r>
              <a:rPr lang="fr-FR" i="1" dirty="0"/>
              <a:t> </a:t>
            </a:r>
            <a:r>
              <a:rPr lang="fr-FR" b="1" i="1" dirty="0"/>
              <a:t>Article 196 D.2001-362 :</a:t>
            </a:r>
            <a:r>
              <a:rPr lang="fr-FR" i="1" dirty="0"/>
              <a:t> « Au moment de l’écrou, les sommes dont l’intéressé est trouvé porteur, sont inscrites sur la fiche de pécule et versées dans le pécule disponible, quelle qu’en soit l’importance </a:t>
            </a:r>
            <a:r>
              <a:rPr lang="fr-FR" i="1" dirty="0" smtClean="0"/>
              <a:t>».</a:t>
            </a:r>
            <a:endParaRPr lang="fr-FR" dirty="0"/>
          </a:p>
          <a:p>
            <a:pPr>
              <a:buNone/>
            </a:pPr>
            <a:r>
              <a:rPr lang="fr-FR" b="1" dirty="0" smtClean="0"/>
              <a:t>	- </a:t>
            </a:r>
            <a:r>
              <a:rPr lang="fr-FR" dirty="0" smtClean="0"/>
              <a:t>  </a:t>
            </a:r>
            <a:r>
              <a:rPr lang="fr-FR" dirty="0"/>
              <a:t>La conservation des objets de </a:t>
            </a:r>
            <a:r>
              <a:rPr lang="fr-FR" dirty="0" smtClean="0"/>
              <a:t>valeur : </a:t>
            </a:r>
          </a:p>
          <a:p>
            <a:pPr>
              <a:buNone/>
            </a:pPr>
            <a:r>
              <a:rPr lang="fr-FR" i="1" dirty="0" smtClean="0"/>
              <a:t>	</a:t>
            </a:r>
            <a:r>
              <a:rPr lang="fr-FR" i="1" dirty="0" smtClean="0"/>
              <a:t>	</a:t>
            </a:r>
            <a:r>
              <a:rPr lang="fr-FR" b="1" i="1" dirty="0" smtClean="0"/>
              <a:t>Rf</a:t>
            </a:r>
            <a:r>
              <a:rPr lang="fr-FR" b="1" i="1" dirty="0"/>
              <a:t>. articles 153 à 156 D </a:t>
            </a:r>
            <a:r>
              <a:rPr lang="fr-FR" b="1" i="1" dirty="0" smtClean="0"/>
              <a:t>2001-362</a:t>
            </a:r>
            <a:r>
              <a:rPr lang="fr-FR" dirty="0"/>
              <a:t> </a:t>
            </a:r>
          </a:p>
          <a:p>
            <a:pPr>
              <a:buNone/>
            </a:pPr>
            <a:r>
              <a:rPr lang="fr-FR" dirty="0" smtClean="0"/>
              <a:t>	-  </a:t>
            </a:r>
            <a:r>
              <a:rPr lang="fr-FR" dirty="0"/>
              <a:t>Les registres de </a:t>
            </a:r>
            <a:r>
              <a:rPr lang="fr-FR" dirty="0" smtClean="0"/>
              <a:t>détention</a:t>
            </a:r>
          </a:p>
          <a:p>
            <a:pPr>
              <a:buNone/>
            </a:pPr>
            <a:r>
              <a:rPr lang="fr-FR" dirty="0" smtClean="0"/>
              <a:t>	</a:t>
            </a:r>
            <a:r>
              <a:rPr lang="fr-FR" dirty="0" smtClean="0"/>
              <a:t> 	</a:t>
            </a:r>
            <a:r>
              <a:rPr lang="fr-FR" b="1" i="1" dirty="0" smtClean="0"/>
              <a:t>Rf</a:t>
            </a:r>
            <a:r>
              <a:rPr lang="fr-FR" b="1" i="1" dirty="0"/>
              <a:t>. Articles 694, 713 du CPP et articles 95 à 98 D.2001-362 ; l’article 97 liste la nomenclature des registres et livres à tenir dans un établissement </a:t>
            </a:r>
            <a:r>
              <a:rPr lang="fr-FR" b="1" i="1" dirty="0" smtClean="0"/>
              <a:t>pénitentiaire</a:t>
            </a:r>
            <a:endParaRPr lang="fr-FR" dirty="0"/>
          </a:p>
          <a:p>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92500" lnSpcReduction="20000"/>
          </a:bodyPr>
          <a:lstStyle/>
          <a:p>
            <a:pPr>
              <a:buNone/>
            </a:pPr>
            <a:r>
              <a:rPr lang="fr-FR" dirty="0" smtClean="0"/>
              <a:t>	-  </a:t>
            </a:r>
            <a:r>
              <a:rPr lang="fr-FR" dirty="0"/>
              <a:t>L’information des détenus et le Règlement intérieur </a:t>
            </a:r>
            <a:r>
              <a:rPr lang="fr-FR" dirty="0" smtClean="0"/>
              <a:t>:</a:t>
            </a:r>
          </a:p>
          <a:p>
            <a:pPr>
              <a:buNone/>
            </a:pPr>
            <a:r>
              <a:rPr lang="fr-FR" i="1" dirty="0" smtClean="0"/>
              <a:t>	</a:t>
            </a:r>
            <a:r>
              <a:rPr lang="fr-FR" i="1" dirty="0" smtClean="0"/>
              <a:t>	</a:t>
            </a:r>
            <a:r>
              <a:rPr lang="fr-FR" i="1" dirty="0" smtClean="0"/>
              <a:t>(</a:t>
            </a:r>
            <a:r>
              <a:rPr lang="fr-FR" b="1" i="1" dirty="0"/>
              <a:t>Rf. l’article 176 D.2001-362</a:t>
            </a:r>
            <a:r>
              <a:rPr lang="fr-FR" i="1" dirty="0"/>
              <a:t> </a:t>
            </a:r>
            <a:r>
              <a:rPr lang="fr-FR" i="1" dirty="0" smtClean="0"/>
              <a:t>: </a:t>
            </a:r>
            <a:r>
              <a:rPr lang="fr-FR" i="1" dirty="0"/>
              <a:t>« Dans chaque prison, un règlement intérieur détermine le contenu du régime propre à l’établissement.</a:t>
            </a:r>
            <a:endParaRPr lang="fr-FR" dirty="0"/>
          </a:p>
          <a:p>
            <a:pPr>
              <a:buNone/>
            </a:pPr>
            <a:r>
              <a:rPr lang="fr-FR" i="1" dirty="0" smtClean="0"/>
              <a:t>	Le </a:t>
            </a:r>
            <a:r>
              <a:rPr lang="fr-FR" i="1" dirty="0"/>
              <a:t>règlement intérieur établi par le chef d’établissement, ainsi que toute modification apportée à ce document, sont transmis pour approbation au Directeur de l’Administration Pénitentiaire après avoir été soumis pour avis, au juge de l’application des peines »).</a:t>
            </a:r>
            <a:endParaRPr lang="fr-FR" dirty="0"/>
          </a:p>
          <a:p>
            <a:pPr>
              <a:buNone/>
            </a:pPr>
            <a:r>
              <a:rPr lang="fr-FR" dirty="0" smtClean="0"/>
              <a:t>	-  </a:t>
            </a:r>
            <a:r>
              <a:rPr lang="fr-FR" dirty="0"/>
              <a:t>L’accueil en détention et la séparation des </a:t>
            </a:r>
            <a:r>
              <a:rPr lang="fr-FR" dirty="0" smtClean="0"/>
              <a:t>catégories : 	</a:t>
            </a:r>
            <a:r>
              <a:rPr lang="fr-FR" i="1" dirty="0" smtClean="0"/>
              <a:t>(</a:t>
            </a:r>
            <a:r>
              <a:rPr lang="fr-FR" b="1" i="1" dirty="0"/>
              <a:t>Rf. articles 10 à 13 du Décret.2001-362 du 04 mai 2001relatif aux procédures d’exécution et d’aménagement des sanctions pénales</a:t>
            </a:r>
            <a:r>
              <a:rPr lang="fr-FR" i="1" dirty="0"/>
              <a:t>)</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77500" lnSpcReduction="20000"/>
          </a:bodyPr>
          <a:lstStyle/>
          <a:p>
            <a:pPr>
              <a:buNone/>
            </a:pPr>
            <a:r>
              <a:rPr lang="fr-FR" dirty="0" smtClean="0"/>
              <a:t>	2.5</a:t>
            </a:r>
            <a:r>
              <a:rPr lang="fr-FR" dirty="0"/>
              <a:t>	La vie quotidienne</a:t>
            </a:r>
          </a:p>
          <a:p>
            <a:pPr>
              <a:buNone/>
            </a:pPr>
            <a:r>
              <a:rPr lang="fr-FR" dirty="0" smtClean="0"/>
              <a:t>	-  </a:t>
            </a:r>
            <a:r>
              <a:rPr lang="fr-FR" dirty="0"/>
              <a:t>Les chambres et les espaces </a:t>
            </a:r>
            <a:r>
              <a:rPr lang="fr-FR" dirty="0" smtClean="0"/>
              <a:t>collectifs</a:t>
            </a:r>
          </a:p>
          <a:p>
            <a:pPr>
              <a:buNone/>
            </a:pPr>
            <a:r>
              <a:rPr lang="fr-FR" dirty="0" smtClean="0"/>
              <a:t>	</a:t>
            </a:r>
            <a:r>
              <a:rPr lang="fr-FR" dirty="0" smtClean="0"/>
              <a:t> Normes Europ</a:t>
            </a:r>
            <a:r>
              <a:rPr lang="fr-FR" dirty="0"/>
              <a:t> : 6m</a:t>
            </a:r>
            <a:r>
              <a:rPr lang="fr-FR" baseline="30000" dirty="0"/>
              <a:t>2</a:t>
            </a:r>
            <a:r>
              <a:rPr lang="fr-FR" dirty="0"/>
              <a:t>/01dt, 09m</a:t>
            </a:r>
            <a:r>
              <a:rPr lang="fr-FR" baseline="30000" dirty="0"/>
              <a:t>2</a:t>
            </a:r>
            <a:r>
              <a:rPr lang="fr-FR" dirty="0"/>
              <a:t>/02dts et 04m</a:t>
            </a:r>
            <a:r>
              <a:rPr lang="fr-FR" baseline="30000" dirty="0"/>
              <a:t>2</a:t>
            </a:r>
            <a:r>
              <a:rPr lang="fr-FR" dirty="0"/>
              <a:t>/</a:t>
            </a:r>
            <a:r>
              <a:rPr lang="fr-FR" dirty="0" err="1"/>
              <a:t>dt</a:t>
            </a:r>
            <a:r>
              <a:rPr lang="fr-FR" dirty="0"/>
              <a:t> pour plus de 02 </a:t>
            </a:r>
            <a:r>
              <a:rPr lang="fr-FR" dirty="0" smtClean="0"/>
              <a:t>détenus. Au Sénégal</a:t>
            </a:r>
            <a:r>
              <a:rPr lang="fr-FR" dirty="0" smtClean="0"/>
              <a:t> : </a:t>
            </a:r>
            <a:r>
              <a:rPr lang="fr-FR" dirty="0" smtClean="0"/>
              <a:t>Min. 1,85 m</a:t>
            </a:r>
            <a:r>
              <a:rPr lang="fr-FR" baseline="30000" dirty="0" smtClean="0"/>
              <a:t>2 </a:t>
            </a:r>
            <a:r>
              <a:rPr lang="fr-FR" dirty="0" smtClean="0"/>
              <a:t>/</a:t>
            </a:r>
            <a:r>
              <a:rPr lang="fr-FR" baseline="30000" dirty="0" smtClean="0"/>
              <a:t> </a:t>
            </a:r>
            <a:r>
              <a:rPr lang="fr-FR" dirty="0" smtClean="0"/>
              <a:t>Max.3,40 m</a:t>
            </a:r>
            <a:r>
              <a:rPr lang="fr-FR" baseline="30000" dirty="0" smtClean="0"/>
              <a:t>2</a:t>
            </a:r>
            <a:endParaRPr lang="fr-FR" dirty="0" smtClean="0"/>
          </a:p>
          <a:p>
            <a:pPr>
              <a:buNone/>
            </a:pPr>
            <a:endParaRPr lang="fr-FR" dirty="0" smtClean="0"/>
          </a:p>
          <a:p>
            <a:pPr>
              <a:buNone/>
            </a:pPr>
            <a:r>
              <a:rPr lang="fr-FR" dirty="0" smtClean="0"/>
              <a:t>	-  </a:t>
            </a:r>
            <a:r>
              <a:rPr lang="fr-FR" dirty="0"/>
              <a:t>Les installations sanitaires</a:t>
            </a:r>
          </a:p>
          <a:p>
            <a:pPr>
              <a:buNone/>
            </a:pPr>
            <a:r>
              <a:rPr lang="fr-FR" dirty="0"/>
              <a:t>   </a:t>
            </a:r>
            <a:r>
              <a:rPr lang="fr-FR" dirty="0" smtClean="0"/>
              <a:t>  </a:t>
            </a:r>
            <a:r>
              <a:rPr lang="fr-FR" dirty="0"/>
              <a:t>-  La cour de promenade </a:t>
            </a:r>
            <a:endParaRPr lang="fr-FR" dirty="0" smtClean="0"/>
          </a:p>
          <a:p>
            <a:pPr>
              <a:buNone/>
            </a:pPr>
            <a:r>
              <a:rPr lang="fr-FR" i="1" dirty="0" smtClean="0"/>
              <a:t>	</a:t>
            </a:r>
            <a:r>
              <a:rPr lang="fr-FR" b="1" i="1" dirty="0" smtClean="0"/>
              <a:t>Rf</a:t>
            </a:r>
            <a:r>
              <a:rPr lang="fr-FR" b="1" i="1" dirty="0"/>
              <a:t>. l’Article 143 D </a:t>
            </a:r>
            <a:r>
              <a:rPr lang="fr-FR" b="1" i="1" dirty="0" smtClean="0"/>
              <a:t>2001-362</a:t>
            </a:r>
            <a:r>
              <a:rPr lang="fr-FR" i="1" dirty="0"/>
              <a:t> : « Les promenades sont organisées tous les jours dans la cour de l’établissement au profit des détenus.</a:t>
            </a:r>
            <a:endParaRPr lang="fr-FR" dirty="0"/>
          </a:p>
          <a:p>
            <a:pPr>
              <a:buNone/>
            </a:pPr>
            <a:r>
              <a:rPr lang="fr-FR" i="1" dirty="0" smtClean="0"/>
              <a:t>	Le </a:t>
            </a:r>
            <a:r>
              <a:rPr lang="fr-FR" i="1" dirty="0"/>
              <a:t>temps de promenade est de deux heures le matin et de deux heures l’après-midi. Il peut être augmenté </a:t>
            </a:r>
            <a:r>
              <a:rPr lang="fr-FR" i="1" dirty="0" smtClean="0"/>
              <a:t>par l’autorité </a:t>
            </a:r>
            <a:r>
              <a:rPr lang="fr-FR" i="1" dirty="0"/>
              <a:t>lorsque les conditions climatiques l’exigent comme il peut être réduit lorsque les conditions de sécurité ne sont pas réunies </a:t>
            </a:r>
            <a:r>
              <a:rPr lang="fr-FR" i="1" dirty="0" smtClean="0"/>
              <a:t>»</a:t>
            </a:r>
            <a:r>
              <a:rPr lang="fr-FR" dirty="0" smtClean="0"/>
              <a:t>.</a:t>
            </a:r>
            <a:endParaRPr lang="fr-FR" dirty="0"/>
          </a:p>
          <a:p>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lnSpcReduction="10000"/>
          </a:bodyPr>
          <a:lstStyle/>
          <a:p>
            <a:pPr>
              <a:buNone/>
            </a:pPr>
            <a:r>
              <a:rPr lang="fr-FR" dirty="0" smtClean="0"/>
              <a:t>	-  </a:t>
            </a:r>
            <a:r>
              <a:rPr lang="fr-FR" dirty="0"/>
              <a:t>L’hygiène individuelle et collective </a:t>
            </a:r>
            <a:endParaRPr lang="fr-FR" dirty="0" smtClean="0"/>
          </a:p>
          <a:p>
            <a:pPr>
              <a:buNone/>
            </a:pPr>
            <a:r>
              <a:rPr lang="fr-FR" i="1" dirty="0" smtClean="0"/>
              <a:t>	</a:t>
            </a:r>
            <a:r>
              <a:rPr lang="fr-FR" i="1" dirty="0" smtClean="0"/>
              <a:t>(</a:t>
            </a:r>
            <a:r>
              <a:rPr lang="fr-FR" b="1" i="1" dirty="0"/>
              <a:t>Rf. articles 210 à 215 d.2001-362</a:t>
            </a:r>
            <a:r>
              <a:rPr lang="fr-FR" i="1" dirty="0"/>
              <a:t>)</a:t>
            </a:r>
            <a:endParaRPr lang="fr-FR" dirty="0"/>
          </a:p>
          <a:p>
            <a:pPr>
              <a:buNone/>
            </a:pPr>
            <a:r>
              <a:rPr lang="fr-FR" dirty="0" smtClean="0"/>
              <a:t>	-  </a:t>
            </a:r>
            <a:r>
              <a:rPr lang="fr-FR" dirty="0"/>
              <a:t>La literie et les effets de couchage </a:t>
            </a:r>
          </a:p>
          <a:p>
            <a:pPr>
              <a:buNone/>
            </a:pPr>
            <a:r>
              <a:rPr lang="fr-FR" dirty="0" smtClean="0"/>
              <a:t>	-  </a:t>
            </a:r>
            <a:r>
              <a:rPr lang="fr-FR" dirty="0" smtClean="0"/>
              <a:t>L’alimentation</a:t>
            </a:r>
          </a:p>
          <a:p>
            <a:pPr>
              <a:buNone/>
            </a:pPr>
            <a:r>
              <a:rPr lang="fr-FR" dirty="0" smtClean="0"/>
              <a:t>	</a:t>
            </a:r>
            <a:r>
              <a:rPr lang="fr-FR" dirty="0" smtClean="0"/>
              <a:t> </a:t>
            </a:r>
            <a:r>
              <a:rPr lang="fr-FR" i="1" dirty="0"/>
              <a:t>(</a:t>
            </a:r>
            <a:r>
              <a:rPr lang="fr-FR" b="1" i="1" dirty="0"/>
              <a:t>Rf. article 202 à 208 D.2001-362 du 04 mai 20018</a:t>
            </a:r>
            <a:r>
              <a:rPr lang="fr-FR" i="1" dirty="0"/>
              <a:t>)</a:t>
            </a:r>
            <a:endParaRPr lang="fr-FR" dirty="0"/>
          </a:p>
          <a:p>
            <a:pPr>
              <a:buNone/>
            </a:pPr>
            <a:r>
              <a:rPr lang="fr-FR" dirty="0" smtClean="0"/>
              <a:t>	-  </a:t>
            </a:r>
            <a:r>
              <a:rPr lang="fr-FR" dirty="0"/>
              <a:t>La cantine</a:t>
            </a:r>
          </a:p>
          <a:p>
            <a:pPr>
              <a:buNone/>
            </a:pPr>
            <a:r>
              <a:rPr lang="fr-FR" dirty="0" smtClean="0"/>
              <a:t>	-  </a:t>
            </a:r>
            <a:r>
              <a:rPr lang="fr-FR" dirty="0"/>
              <a:t>Les pécules et les </a:t>
            </a:r>
            <a:r>
              <a:rPr lang="fr-FR" dirty="0" smtClean="0"/>
              <a:t>dépôts</a:t>
            </a:r>
          </a:p>
          <a:p>
            <a:pPr>
              <a:buNone/>
            </a:pPr>
            <a:r>
              <a:rPr lang="fr-FR" dirty="0" smtClean="0"/>
              <a:t>	</a:t>
            </a:r>
            <a:r>
              <a:rPr lang="fr-FR" dirty="0" smtClean="0"/>
              <a:t> </a:t>
            </a:r>
            <a:r>
              <a:rPr lang="fr-FR" i="1" dirty="0"/>
              <a:t>(</a:t>
            </a:r>
            <a:r>
              <a:rPr lang="fr-FR" b="1" i="1" dirty="0"/>
              <a:t>Rf. articles 54 à 67 D.2001-362 du 04 mai 2001</a:t>
            </a:r>
            <a:r>
              <a:rPr lang="fr-FR" i="1" dirty="0"/>
              <a:t>)</a:t>
            </a:r>
            <a:endParaRPr lang="fr-FR" dirty="0"/>
          </a:p>
          <a:p>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70000" lnSpcReduction="20000"/>
          </a:bodyPr>
          <a:lstStyle/>
          <a:p>
            <a:pPr>
              <a:buNone/>
            </a:pPr>
            <a:r>
              <a:rPr lang="fr-FR" dirty="0" smtClean="0"/>
              <a:t>	2.6</a:t>
            </a:r>
            <a:r>
              <a:rPr lang="fr-FR" dirty="0"/>
              <a:t>	L’ordre intérieur</a:t>
            </a:r>
          </a:p>
          <a:p>
            <a:pPr>
              <a:buNone/>
            </a:pPr>
            <a:r>
              <a:rPr lang="fr-FR" dirty="0"/>
              <a:t> </a:t>
            </a:r>
            <a:r>
              <a:rPr lang="fr-FR" dirty="0" smtClean="0"/>
              <a:t>	-  </a:t>
            </a:r>
            <a:r>
              <a:rPr lang="fr-FR" dirty="0"/>
              <a:t>Les </a:t>
            </a:r>
            <a:r>
              <a:rPr lang="fr-FR" dirty="0" smtClean="0"/>
              <a:t>inspections :</a:t>
            </a:r>
          </a:p>
          <a:p>
            <a:pPr>
              <a:buNone/>
            </a:pPr>
            <a:r>
              <a:rPr lang="fr-FR" dirty="0" smtClean="0"/>
              <a:t>	</a:t>
            </a:r>
            <a:r>
              <a:rPr lang="fr-FR" dirty="0" smtClean="0"/>
              <a:t> </a:t>
            </a:r>
            <a:r>
              <a:rPr lang="fr-FR" i="1" u="sng" dirty="0" smtClean="0"/>
              <a:t>Autorités </a:t>
            </a:r>
            <a:r>
              <a:rPr lang="fr-FR" i="1" u="sng" dirty="0"/>
              <a:t>judiciaires et administratives habilités</a:t>
            </a:r>
            <a:r>
              <a:rPr lang="fr-FR" i="1" dirty="0"/>
              <a:t> : </a:t>
            </a:r>
            <a:endParaRPr lang="fr-FR" i="1" dirty="0" smtClean="0"/>
          </a:p>
          <a:p>
            <a:pPr>
              <a:buNone/>
            </a:pPr>
            <a:r>
              <a:rPr lang="fr-FR" b="1" i="1" dirty="0" smtClean="0"/>
              <a:t>	</a:t>
            </a:r>
            <a:r>
              <a:rPr lang="fr-FR" b="1" i="1" dirty="0" smtClean="0"/>
              <a:t>Rf</a:t>
            </a:r>
            <a:r>
              <a:rPr lang="fr-FR" b="1" i="1" dirty="0"/>
              <a:t>. article 697 du CPP ; articles 103 à 107 et 122 à 123 D.2001-362</a:t>
            </a:r>
            <a:r>
              <a:rPr lang="fr-FR" i="1" dirty="0"/>
              <a:t> </a:t>
            </a:r>
            <a:r>
              <a:rPr lang="fr-FR" i="1" dirty="0" smtClean="0"/>
              <a:t>;</a:t>
            </a:r>
          </a:p>
          <a:p>
            <a:pPr>
              <a:buNone/>
            </a:pPr>
            <a:r>
              <a:rPr lang="fr-FR" i="1" dirty="0" smtClean="0"/>
              <a:t>	</a:t>
            </a:r>
            <a:r>
              <a:rPr lang="fr-FR" i="1" dirty="0" smtClean="0"/>
              <a:t> </a:t>
            </a:r>
            <a:r>
              <a:rPr lang="fr-FR" i="1" u="sng" dirty="0"/>
              <a:t>Commission de surveillance</a:t>
            </a:r>
            <a:r>
              <a:rPr lang="fr-FR" i="1" dirty="0"/>
              <a:t> : </a:t>
            </a:r>
            <a:endParaRPr lang="fr-FR" i="1" dirty="0" smtClean="0"/>
          </a:p>
          <a:p>
            <a:pPr>
              <a:buNone/>
            </a:pPr>
            <a:r>
              <a:rPr lang="fr-FR" b="1" i="1" dirty="0" smtClean="0"/>
              <a:t>	Rf</a:t>
            </a:r>
            <a:r>
              <a:rPr lang="fr-FR" b="1" i="1" dirty="0"/>
              <a:t>. articles 108 à 111 D.2001-362</a:t>
            </a:r>
            <a:r>
              <a:rPr lang="fr-FR" i="1" dirty="0"/>
              <a:t>) </a:t>
            </a:r>
            <a:r>
              <a:rPr lang="fr-FR" i="1" dirty="0" smtClean="0"/>
              <a:t>	</a:t>
            </a:r>
            <a:endParaRPr lang="fr-FR" dirty="0"/>
          </a:p>
          <a:p>
            <a:pPr>
              <a:buNone/>
            </a:pPr>
            <a:r>
              <a:rPr lang="fr-FR" dirty="0" smtClean="0"/>
              <a:t>	-  </a:t>
            </a:r>
            <a:r>
              <a:rPr lang="fr-FR" dirty="0"/>
              <a:t>Les moyens de contrainte et les procédures </a:t>
            </a:r>
            <a:r>
              <a:rPr lang="fr-FR" dirty="0" smtClean="0"/>
              <a:t>disciplinaires :</a:t>
            </a:r>
          </a:p>
          <a:p>
            <a:pPr>
              <a:buNone/>
            </a:pPr>
            <a:r>
              <a:rPr lang="fr-FR" dirty="0" smtClean="0"/>
              <a:t>	</a:t>
            </a:r>
            <a:r>
              <a:rPr lang="fr-FR" dirty="0" smtClean="0"/>
              <a:t> </a:t>
            </a:r>
            <a:r>
              <a:rPr lang="fr-FR" i="1" dirty="0"/>
              <a:t>(</a:t>
            </a:r>
            <a:r>
              <a:rPr lang="fr-FR" b="1" i="1" dirty="0"/>
              <a:t>Rf. article 168 D.2001-362</a:t>
            </a:r>
            <a:r>
              <a:rPr lang="fr-FR" i="1" dirty="0"/>
              <a:t>)</a:t>
            </a:r>
            <a:endParaRPr lang="fr-FR" dirty="0"/>
          </a:p>
          <a:p>
            <a:pPr>
              <a:buNone/>
            </a:pPr>
            <a:r>
              <a:rPr lang="fr-FR" dirty="0" smtClean="0"/>
              <a:t>	-  </a:t>
            </a:r>
            <a:r>
              <a:rPr lang="fr-FR" dirty="0"/>
              <a:t>Les cellules disciplinaires et autres sanctions </a:t>
            </a:r>
            <a:r>
              <a:rPr lang="fr-FR" i="1" dirty="0"/>
              <a:t>(Mise en cellule, suppression de visite, de promenade et de l’usage du pécule </a:t>
            </a:r>
            <a:r>
              <a:rPr lang="fr-FR" i="1" dirty="0" smtClean="0"/>
              <a:t>:</a:t>
            </a:r>
          </a:p>
          <a:p>
            <a:pPr>
              <a:buNone/>
            </a:pPr>
            <a:r>
              <a:rPr lang="fr-FR" i="1" dirty="0" smtClean="0"/>
              <a:t>	</a:t>
            </a:r>
            <a:r>
              <a:rPr lang="fr-FR" i="1" dirty="0" smtClean="0"/>
              <a:t> (</a:t>
            </a:r>
            <a:r>
              <a:rPr lang="fr-FR" b="1" i="1" dirty="0" smtClean="0"/>
              <a:t>Rf</a:t>
            </a:r>
            <a:r>
              <a:rPr lang="fr-FR" b="1" i="1" dirty="0"/>
              <a:t>. articles 166, 167, 169 et 170 D.2001-362</a:t>
            </a:r>
            <a:r>
              <a:rPr lang="fr-FR" i="1" dirty="0"/>
              <a:t>)</a:t>
            </a:r>
            <a:endParaRPr lang="fr-FR" dirty="0"/>
          </a:p>
          <a:p>
            <a:pPr>
              <a:buNone/>
            </a:pPr>
            <a:r>
              <a:rPr lang="fr-FR" dirty="0" smtClean="0"/>
              <a:t>	-  </a:t>
            </a:r>
            <a:r>
              <a:rPr lang="fr-FR" dirty="0"/>
              <a:t>L’assistance judiciaire : visites des avocats (aucune restriction n’est possible)</a:t>
            </a:r>
          </a:p>
          <a:p>
            <a:pPr>
              <a:buNone/>
            </a:pPr>
            <a:r>
              <a:rPr lang="fr-FR" dirty="0" smtClean="0"/>
              <a:t>	-  </a:t>
            </a:r>
            <a:r>
              <a:rPr lang="fr-FR" dirty="0"/>
              <a:t>le traitement des plaintes et requêtes des détenus</a:t>
            </a:r>
          </a:p>
          <a:p>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77500" lnSpcReduction="20000"/>
          </a:bodyPr>
          <a:lstStyle/>
          <a:p>
            <a:pPr>
              <a:buNone/>
            </a:pPr>
            <a:r>
              <a:rPr lang="fr-FR" dirty="0" smtClean="0"/>
              <a:t>	2.7</a:t>
            </a:r>
            <a:r>
              <a:rPr lang="fr-FR" dirty="0"/>
              <a:t>	Les régimes et les activités</a:t>
            </a:r>
          </a:p>
          <a:p>
            <a:pPr>
              <a:buNone/>
            </a:pPr>
            <a:r>
              <a:rPr lang="fr-FR" dirty="0" smtClean="0"/>
              <a:t>	-  </a:t>
            </a:r>
            <a:r>
              <a:rPr lang="fr-FR" dirty="0"/>
              <a:t>Les relations avec l’extérieur : </a:t>
            </a:r>
            <a:endParaRPr lang="fr-FR" dirty="0" smtClean="0"/>
          </a:p>
          <a:p>
            <a:pPr>
              <a:buNone/>
            </a:pPr>
            <a:r>
              <a:rPr lang="fr-FR" dirty="0" smtClean="0"/>
              <a:t>	</a:t>
            </a:r>
            <a:r>
              <a:rPr lang="fr-FR" dirty="0" smtClean="0"/>
              <a:t>visites </a:t>
            </a:r>
            <a:r>
              <a:rPr lang="fr-FR" i="1" dirty="0"/>
              <a:t>(</a:t>
            </a:r>
            <a:r>
              <a:rPr lang="fr-FR" b="1" i="1" dirty="0"/>
              <a:t>Rf. articles 230 à 239</a:t>
            </a:r>
            <a:r>
              <a:rPr lang="fr-FR" i="1" dirty="0"/>
              <a:t>)</a:t>
            </a:r>
            <a:r>
              <a:rPr lang="fr-FR" dirty="0"/>
              <a:t>, </a:t>
            </a:r>
            <a:endParaRPr lang="fr-FR" dirty="0" smtClean="0"/>
          </a:p>
          <a:p>
            <a:pPr>
              <a:buNone/>
            </a:pPr>
            <a:r>
              <a:rPr lang="fr-FR" dirty="0" smtClean="0"/>
              <a:t>	</a:t>
            </a:r>
            <a:r>
              <a:rPr lang="fr-FR" dirty="0" smtClean="0"/>
              <a:t>correspondances </a:t>
            </a:r>
            <a:r>
              <a:rPr lang="fr-FR" i="1" dirty="0"/>
              <a:t>(</a:t>
            </a:r>
            <a:r>
              <a:rPr lang="fr-FR" b="1" i="1" dirty="0"/>
              <a:t>Rf. articles 240 à 246 D. 2001-362</a:t>
            </a:r>
            <a:r>
              <a:rPr lang="fr-FR" i="1" dirty="0"/>
              <a:t>)</a:t>
            </a:r>
            <a:r>
              <a:rPr lang="fr-FR" dirty="0"/>
              <a:t>, </a:t>
            </a:r>
            <a:endParaRPr lang="fr-FR" dirty="0" smtClean="0"/>
          </a:p>
          <a:p>
            <a:pPr>
              <a:buNone/>
            </a:pPr>
            <a:r>
              <a:rPr lang="fr-FR" dirty="0" smtClean="0"/>
              <a:t>	</a:t>
            </a:r>
            <a:r>
              <a:rPr lang="fr-FR" dirty="0" smtClean="0"/>
              <a:t>téléphone </a:t>
            </a:r>
            <a:r>
              <a:rPr lang="fr-FR" i="1" dirty="0"/>
              <a:t>(</a:t>
            </a:r>
            <a:r>
              <a:rPr lang="fr-FR" b="1" i="1" dirty="0"/>
              <a:t>Rf. Règlement intérieur</a:t>
            </a:r>
            <a:r>
              <a:rPr lang="fr-FR" i="1" dirty="0"/>
              <a:t>)</a:t>
            </a:r>
            <a:r>
              <a:rPr lang="fr-FR" dirty="0"/>
              <a:t>, </a:t>
            </a:r>
            <a:endParaRPr lang="fr-FR" dirty="0" smtClean="0"/>
          </a:p>
          <a:p>
            <a:pPr>
              <a:buNone/>
            </a:pPr>
            <a:r>
              <a:rPr lang="fr-FR" dirty="0" smtClean="0"/>
              <a:t>	</a:t>
            </a:r>
            <a:r>
              <a:rPr lang="fr-FR" dirty="0" smtClean="0"/>
              <a:t>accès </a:t>
            </a:r>
            <a:r>
              <a:rPr lang="fr-FR" dirty="0"/>
              <a:t>aux média </a:t>
            </a:r>
            <a:r>
              <a:rPr lang="fr-FR" i="1" dirty="0"/>
              <a:t>(</a:t>
            </a:r>
            <a:r>
              <a:rPr lang="fr-FR" b="1" i="1" dirty="0"/>
              <a:t>Rf. article 152 et règlement intérieur</a:t>
            </a:r>
            <a:r>
              <a:rPr lang="fr-FR" i="1" dirty="0"/>
              <a:t>)</a:t>
            </a:r>
            <a:endParaRPr lang="fr-FR" dirty="0"/>
          </a:p>
          <a:p>
            <a:pPr>
              <a:buNone/>
            </a:pPr>
            <a:r>
              <a:rPr lang="fr-FR" dirty="0" smtClean="0"/>
              <a:t>	-  </a:t>
            </a:r>
            <a:r>
              <a:rPr lang="fr-FR" dirty="0"/>
              <a:t>Les activités physiques et sportives (aire de jeux collectifs ou </a:t>
            </a:r>
            <a:r>
              <a:rPr lang="fr-FR" dirty="0" smtClean="0"/>
              <a:t>exercices physiques individuels</a:t>
            </a:r>
            <a:r>
              <a:rPr lang="fr-FR" dirty="0"/>
              <a:t>)</a:t>
            </a:r>
          </a:p>
          <a:p>
            <a:pPr>
              <a:buNone/>
            </a:pPr>
            <a:r>
              <a:rPr lang="fr-FR" dirty="0" smtClean="0"/>
              <a:t>	- </a:t>
            </a:r>
            <a:r>
              <a:rPr lang="fr-FR" dirty="0"/>
              <a:t>Les activités </a:t>
            </a:r>
            <a:r>
              <a:rPr lang="fr-FR" dirty="0" smtClean="0"/>
              <a:t>socio-éducatives : </a:t>
            </a:r>
          </a:p>
          <a:p>
            <a:pPr>
              <a:buNone/>
            </a:pPr>
            <a:r>
              <a:rPr lang="fr-FR" i="1" dirty="0" smtClean="0"/>
              <a:t>	</a:t>
            </a:r>
            <a:r>
              <a:rPr lang="fr-FR" i="1" dirty="0" smtClean="0"/>
              <a:t>(</a:t>
            </a:r>
            <a:r>
              <a:rPr lang="fr-FR" b="1" i="1" dirty="0"/>
              <a:t>Rf. articles 264 à 274 D.2001-362</a:t>
            </a:r>
            <a:r>
              <a:rPr lang="fr-FR" i="1" dirty="0"/>
              <a:t> ; l’Article 265 dispose : « Le service socio-éducatif a pour mission de participer à la prévention des effets désocialisant de l’emprisonnement sur les détenus, de favoriser le maintien des liens sociaux et familiaux et de les aider à préparer leur réadaptation sociale »).</a:t>
            </a:r>
            <a:endParaRPr lang="fr-FR"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INTRODUCTION</a:t>
            </a:r>
            <a:endParaRPr lang="fr-FR" sz="3600" dirty="0"/>
          </a:p>
        </p:txBody>
      </p:sp>
      <p:sp>
        <p:nvSpPr>
          <p:cNvPr id="3" name="Espace réservé du contenu 2"/>
          <p:cNvSpPr>
            <a:spLocks noGrp="1"/>
          </p:cNvSpPr>
          <p:nvPr>
            <p:ph sz="quarter" idx="1"/>
          </p:nvPr>
        </p:nvSpPr>
        <p:spPr/>
        <p:txBody>
          <a:bodyPr>
            <a:normAutofit fontScale="70000" lnSpcReduction="20000"/>
          </a:bodyPr>
          <a:lstStyle/>
          <a:p>
            <a:pPr>
              <a:buNone/>
            </a:pPr>
            <a:r>
              <a:rPr lang="fr-FR" dirty="0" smtClean="0"/>
              <a:t>	</a:t>
            </a:r>
            <a:r>
              <a:rPr lang="fr-FR" sz="3800" dirty="0" smtClean="0"/>
              <a:t>L’évolution </a:t>
            </a:r>
            <a:r>
              <a:rPr lang="fr-FR" sz="3800" dirty="0"/>
              <a:t>du concept de contrôle externe et indépendant des lieux de détention s’est traduite par l’adoption du Protocole facultatif à la Convention des Nations Unies contre la torture (OPCAT), le 18 décembre 2002. L’objectif dudit protocole étant « d’établir un système de visites régulières, effectuées par des organismes internationaux et nationaux indépendants, sur les lieux où se trouvent des personnes privées de liberté, afin de prévenir la torture et autres peines ou traitements cruels, inhumains ou dégradants ».</a:t>
            </a:r>
          </a:p>
          <a:p>
            <a:pPr>
              <a:buNone/>
            </a:pPr>
            <a:r>
              <a:rPr lang="fr-FR" sz="3800" dirty="0"/>
              <a:t> </a:t>
            </a:r>
          </a:p>
          <a:p>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a:xfrm>
            <a:off x="457200" y="1600200"/>
            <a:ext cx="8229600" cy="5043510"/>
          </a:xfrm>
        </p:spPr>
        <p:txBody>
          <a:bodyPr>
            <a:normAutofit fontScale="77500" lnSpcReduction="20000"/>
          </a:bodyPr>
          <a:lstStyle/>
          <a:p>
            <a:pPr>
              <a:buNone/>
            </a:pPr>
            <a:r>
              <a:rPr lang="fr-FR" dirty="0"/>
              <a:t>	</a:t>
            </a:r>
            <a:r>
              <a:rPr lang="fr-FR" dirty="0" smtClean="0"/>
              <a:t>- </a:t>
            </a:r>
            <a:r>
              <a:rPr lang="fr-FR" dirty="0" smtClean="0"/>
              <a:t> L’enseignement </a:t>
            </a:r>
            <a:r>
              <a:rPr lang="fr-FR" dirty="0"/>
              <a:t>et les activités </a:t>
            </a:r>
            <a:r>
              <a:rPr lang="fr-FR" dirty="0" smtClean="0"/>
              <a:t>socioculturelles :</a:t>
            </a:r>
          </a:p>
          <a:p>
            <a:pPr>
              <a:buNone/>
            </a:pPr>
            <a:r>
              <a:rPr lang="fr-FR" dirty="0" smtClean="0"/>
              <a:t>	</a:t>
            </a:r>
            <a:r>
              <a:rPr lang="fr-FR" dirty="0" smtClean="0"/>
              <a:t> </a:t>
            </a:r>
            <a:r>
              <a:rPr lang="fr-FR" i="1" dirty="0"/>
              <a:t>(</a:t>
            </a:r>
            <a:r>
              <a:rPr lang="fr-FR" b="1" i="1" dirty="0"/>
              <a:t>Rf. articles 256 à 263 D. 2001-362</a:t>
            </a:r>
            <a:r>
              <a:rPr lang="fr-FR" i="1" dirty="0"/>
              <a:t> ; l’Article 257 dispose </a:t>
            </a:r>
            <a:r>
              <a:rPr lang="fr-FR" b="1" i="1" dirty="0"/>
              <a:t>:</a:t>
            </a:r>
            <a:r>
              <a:rPr lang="fr-FR" i="1" dirty="0"/>
              <a:t> « Toutes instructions compatibles avec les exigences de la discipline et de la sécurité sont données aux détenus qui présenteront des aptitudes à recevoir un enseignement scolaire et professionnel </a:t>
            </a:r>
            <a:r>
              <a:rPr lang="fr-FR" i="1" dirty="0" smtClean="0"/>
              <a:t>»).</a:t>
            </a:r>
          </a:p>
          <a:p>
            <a:pPr>
              <a:buNone/>
            </a:pPr>
            <a:r>
              <a:rPr lang="fr-FR" dirty="0" smtClean="0"/>
              <a:t>	-  </a:t>
            </a:r>
            <a:r>
              <a:rPr lang="fr-FR" dirty="0"/>
              <a:t>Les cultes </a:t>
            </a:r>
            <a:r>
              <a:rPr lang="fr-FR" dirty="0" smtClean="0"/>
              <a:t>:</a:t>
            </a:r>
          </a:p>
          <a:p>
            <a:pPr>
              <a:buNone/>
            </a:pPr>
            <a:r>
              <a:rPr lang="fr-FR" i="1" dirty="0" smtClean="0"/>
              <a:t>	</a:t>
            </a:r>
            <a:r>
              <a:rPr lang="fr-FR" i="1" dirty="0" smtClean="0"/>
              <a:t>(</a:t>
            </a:r>
            <a:r>
              <a:rPr lang="fr-FR" b="1" i="1" dirty="0"/>
              <a:t>Rf. articles 252 à 255</a:t>
            </a:r>
            <a:r>
              <a:rPr lang="fr-FR" i="1" dirty="0"/>
              <a:t> ; </a:t>
            </a:r>
            <a:r>
              <a:rPr lang="fr-FR" b="1" i="1" dirty="0"/>
              <a:t>l’Article 252 </a:t>
            </a:r>
            <a:r>
              <a:rPr lang="fr-FR" i="1" dirty="0"/>
              <a:t>dispose</a:t>
            </a:r>
            <a:r>
              <a:rPr lang="fr-FR" b="1" i="1" dirty="0"/>
              <a:t> :</a:t>
            </a:r>
            <a:r>
              <a:rPr lang="fr-FR" i="1" dirty="0"/>
              <a:t> « Chaque détenu a la faculté de pratiquer le culte de sa foi dans la mesure où cette pratique ne perturbe pas l’ordre ou la discipline.</a:t>
            </a:r>
            <a:endParaRPr lang="fr-FR" dirty="0"/>
          </a:p>
          <a:p>
            <a:pPr>
              <a:buNone/>
            </a:pPr>
            <a:r>
              <a:rPr lang="fr-FR" i="1" dirty="0" smtClean="0"/>
              <a:t>	Le </a:t>
            </a:r>
            <a:r>
              <a:rPr lang="fr-FR" i="1" dirty="0"/>
              <a:t>culte peut être pratiqué sous la direction d’un officiant autorisé par le Directeur de l’Administration Pénitentiaire </a:t>
            </a:r>
            <a:r>
              <a:rPr lang="fr-FR" i="1" dirty="0" smtClean="0"/>
              <a:t>»).</a:t>
            </a:r>
          </a:p>
          <a:p>
            <a:pPr>
              <a:buNone/>
            </a:pPr>
            <a:r>
              <a:rPr lang="fr-FR" dirty="0" smtClean="0"/>
              <a:t>	-  </a:t>
            </a:r>
            <a:r>
              <a:rPr lang="fr-FR" dirty="0"/>
              <a:t>Le travail </a:t>
            </a:r>
            <a:r>
              <a:rPr lang="fr-FR" dirty="0" smtClean="0"/>
              <a:t>( le service général, la régie directe, la cession et la </a:t>
            </a:r>
            <a:r>
              <a:rPr lang="fr-FR" dirty="0"/>
              <a:t>concession de main d’œuvre </a:t>
            </a:r>
            <a:r>
              <a:rPr lang="fr-FR" dirty="0" smtClean="0"/>
              <a:t>:</a:t>
            </a:r>
          </a:p>
          <a:p>
            <a:pPr>
              <a:buNone/>
            </a:pPr>
            <a:r>
              <a:rPr lang="fr-FR" dirty="0" smtClean="0"/>
              <a:t>	</a:t>
            </a:r>
            <a:r>
              <a:rPr lang="fr-FR" dirty="0" smtClean="0"/>
              <a:t> </a:t>
            </a:r>
            <a:r>
              <a:rPr lang="fr-FR" i="1" dirty="0"/>
              <a:t>(</a:t>
            </a:r>
            <a:r>
              <a:rPr lang="fr-FR" b="1" i="1" dirty="0"/>
              <a:t>Rf. articles 32 à 53 D.2001-362</a:t>
            </a:r>
            <a:r>
              <a:rPr lang="fr-FR" i="1" dirty="0"/>
              <a:t>)</a:t>
            </a:r>
            <a:endParaRPr lang="fr-FR" dirty="0"/>
          </a:p>
          <a:p>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fontScale="92500" lnSpcReduction="10000"/>
          </a:bodyPr>
          <a:lstStyle/>
          <a:p>
            <a:pPr>
              <a:buNone/>
            </a:pPr>
            <a:r>
              <a:rPr lang="fr-FR" dirty="0" smtClean="0"/>
              <a:t>	2.8</a:t>
            </a:r>
            <a:r>
              <a:rPr lang="fr-FR" dirty="0"/>
              <a:t>	Les services médicaux</a:t>
            </a:r>
          </a:p>
          <a:p>
            <a:pPr>
              <a:buNone/>
            </a:pPr>
            <a:r>
              <a:rPr lang="fr-FR" dirty="0"/>
              <a:t>	-  Accès aux soins médicaux de jour et de </a:t>
            </a:r>
            <a:r>
              <a:rPr lang="fr-FR" dirty="0" smtClean="0"/>
              <a:t>nuit : </a:t>
            </a:r>
          </a:p>
          <a:p>
            <a:pPr>
              <a:buNone/>
            </a:pPr>
            <a:r>
              <a:rPr lang="fr-FR" i="1" dirty="0" smtClean="0"/>
              <a:t>	</a:t>
            </a:r>
            <a:r>
              <a:rPr lang="fr-FR" i="1" dirty="0" smtClean="0"/>
              <a:t>(</a:t>
            </a:r>
            <a:r>
              <a:rPr lang="fr-FR" b="1" i="1" dirty="0"/>
              <a:t>Rf. Article 213 à 228 ; l’Article 219 D.2001-362 </a:t>
            </a:r>
            <a:r>
              <a:rPr lang="fr-FR" i="1" dirty="0"/>
              <a:t>dispose : « A son arrivée dans l’établissement pénitentiaire, le détenu est soumis autant que faire se peut, à un examen médical destiné à déceler toute affection de nature contagieuse et évolutive »). </a:t>
            </a:r>
            <a:endParaRPr lang="fr-FR" dirty="0"/>
          </a:p>
          <a:p>
            <a:pPr>
              <a:buNone/>
            </a:pPr>
            <a:r>
              <a:rPr lang="fr-FR" dirty="0"/>
              <a:t>	-  Personnel médical </a:t>
            </a:r>
            <a:r>
              <a:rPr lang="fr-FR" dirty="0" smtClean="0"/>
              <a:t>:</a:t>
            </a:r>
            <a:endParaRPr lang="fr-FR" dirty="0" smtClean="0"/>
          </a:p>
          <a:p>
            <a:pPr>
              <a:buNone/>
            </a:pPr>
            <a:r>
              <a:rPr lang="fr-FR" i="1" dirty="0" smtClean="0"/>
              <a:t>	(</a:t>
            </a:r>
            <a:r>
              <a:rPr lang="fr-FR" b="1" i="1" dirty="0"/>
              <a:t>Rf. l’Article 220 D.2001-362 </a:t>
            </a:r>
            <a:r>
              <a:rPr lang="fr-FR" i="1" dirty="0"/>
              <a:t>dispose</a:t>
            </a:r>
            <a:r>
              <a:rPr lang="fr-FR" b="1" i="1" dirty="0"/>
              <a:t> :</a:t>
            </a:r>
            <a:r>
              <a:rPr lang="fr-FR" i="1" dirty="0"/>
              <a:t> « Un médecin généraliste est désigné auprès de chaque établissement pénitentiaire pour veiller à la santé physique et mentale des détenus, à défaut un infirmier major y supplée »).</a:t>
            </a:r>
            <a:endParaRPr lang="fr-FR" dirty="0"/>
          </a:p>
          <a:p>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lnSpcReduction="10000"/>
          </a:bodyPr>
          <a:lstStyle/>
          <a:p>
            <a:pPr>
              <a:buNone/>
            </a:pPr>
            <a:r>
              <a:rPr lang="fr-FR" dirty="0"/>
              <a:t>	</a:t>
            </a:r>
            <a:r>
              <a:rPr lang="fr-FR" dirty="0" smtClean="0"/>
              <a:t>-  </a:t>
            </a:r>
            <a:r>
              <a:rPr lang="fr-FR" dirty="0"/>
              <a:t>Soins spécifiques pour les femmes et les </a:t>
            </a:r>
            <a:r>
              <a:rPr lang="fr-FR" dirty="0" smtClean="0"/>
              <a:t>enfants: </a:t>
            </a:r>
            <a:r>
              <a:rPr lang="fr-FR" i="1" dirty="0"/>
              <a:t>(</a:t>
            </a:r>
            <a:r>
              <a:rPr lang="fr-FR" b="1" i="1" dirty="0"/>
              <a:t>Rf. article 15 D.2001-362 du 04 mai 2001</a:t>
            </a:r>
            <a:r>
              <a:rPr lang="fr-FR" i="1" dirty="0"/>
              <a:t>)</a:t>
            </a:r>
            <a:endParaRPr lang="fr-FR" dirty="0"/>
          </a:p>
          <a:p>
            <a:pPr>
              <a:buNone/>
            </a:pPr>
            <a:r>
              <a:rPr lang="fr-FR" dirty="0"/>
              <a:t>	-  Soins spécifiques pour les détenus souffrant de maladies mentales</a:t>
            </a:r>
          </a:p>
          <a:p>
            <a:pPr>
              <a:buNone/>
            </a:pPr>
            <a:r>
              <a:rPr lang="fr-FR" dirty="0"/>
              <a:t>	-  Maladies </a:t>
            </a:r>
            <a:r>
              <a:rPr lang="fr-FR" dirty="0" smtClean="0"/>
              <a:t>transmissibles :</a:t>
            </a:r>
          </a:p>
          <a:p>
            <a:pPr>
              <a:buNone/>
            </a:pPr>
            <a:r>
              <a:rPr lang="fr-FR" dirty="0" smtClean="0"/>
              <a:t>	</a:t>
            </a:r>
            <a:r>
              <a:rPr lang="fr-FR" dirty="0" smtClean="0"/>
              <a:t> </a:t>
            </a:r>
            <a:r>
              <a:rPr lang="fr-FR" i="1" dirty="0"/>
              <a:t>(</a:t>
            </a:r>
            <a:r>
              <a:rPr lang="fr-FR" b="1" i="1" dirty="0"/>
              <a:t>Rf. l’Article 227 D.2001-362 </a:t>
            </a:r>
            <a:r>
              <a:rPr lang="fr-FR" i="1" dirty="0"/>
              <a:t>dispose</a:t>
            </a:r>
            <a:r>
              <a:rPr lang="fr-FR" b="1" i="1" dirty="0"/>
              <a:t> :</a:t>
            </a:r>
            <a:r>
              <a:rPr lang="fr-FR" i="1" dirty="0"/>
              <a:t> « La prophylaxie de la tuberculose et de toutes les maladies transmissibles est organisée dans les établissements pénitentiaires conformément aux réglementations générales applicables en la matière »).</a:t>
            </a:r>
            <a:endParaRPr lang="fr-FR" dirty="0"/>
          </a:p>
          <a:p>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REGARD DE L’OBSERVATEUR NATIONAL DES LIEUX DE PRIVATION DE LIBERTE</a:t>
            </a:r>
            <a:endParaRPr lang="fr-FR" sz="3200" dirty="0"/>
          </a:p>
        </p:txBody>
      </p:sp>
      <p:sp>
        <p:nvSpPr>
          <p:cNvPr id="3" name="Espace réservé du contenu 2"/>
          <p:cNvSpPr>
            <a:spLocks noGrp="1"/>
          </p:cNvSpPr>
          <p:nvPr>
            <p:ph sz="quarter" idx="1"/>
          </p:nvPr>
        </p:nvSpPr>
        <p:spPr/>
        <p:txBody>
          <a:bodyPr>
            <a:normAutofit lnSpcReduction="10000"/>
          </a:bodyPr>
          <a:lstStyle/>
          <a:p>
            <a:pPr>
              <a:buNone/>
            </a:pPr>
            <a:r>
              <a:rPr lang="fr-FR" b="1" dirty="0" smtClean="0"/>
              <a:t>	3</a:t>
            </a:r>
            <a:r>
              <a:rPr lang="fr-FR" b="1" dirty="0"/>
              <a:t>.	Entretiens avec les détenus et le personnel</a:t>
            </a:r>
            <a:endParaRPr lang="fr-FR" dirty="0"/>
          </a:p>
          <a:p>
            <a:pPr>
              <a:buNone/>
            </a:pPr>
            <a:r>
              <a:rPr lang="fr-FR" b="1" dirty="0"/>
              <a:t>	</a:t>
            </a:r>
            <a:r>
              <a:rPr lang="fr-FR" dirty="0"/>
              <a:t>(Respect des droits des détenus-statut du personnel, conditions de travail, régime des permissions et des congés etc.)</a:t>
            </a:r>
          </a:p>
          <a:p>
            <a:pPr>
              <a:buNone/>
            </a:pPr>
            <a:r>
              <a:rPr lang="fr-FR" b="1" dirty="0"/>
              <a:t> </a:t>
            </a:r>
            <a:endParaRPr lang="fr-FR" dirty="0"/>
          </a:p>
          <a:p>
            <a:pPr>
              <a:buNone/>
            </a:pPr>
            <a:r>
              <a:rPr lang="fr-FR" b="1" dirty="0" smtClean="0"/>
              <a:t>	4</a:t>
            </a:r>
            <a:r>
              <a:rPr lang="fr-FR" b="1" dirty="0"/>
              <a:t>.	Entretien final ave le chef de l’établissement visite </a:t>
            </a:r>
            <a:endParaRPr lang="fr-FR" dirty="0"/>
          </a:p>
          <a:p>
            <a:pPr>
              <a:buNone/>
            </a:pPr>
            <a:r>
              <a:rPr lang="fr-FR" dirty="0" smtClean="0"/>
              <a:t>	(</a:t>
            </a:r>
            <a:r>
              <a:rPr lang="fr-FR" dirty="0"/>
              <a:t>Donner la tonalité de la visite par des observations verbales qui appellent des </a:t>
            </a:r>
            <a:r>
              <a:rPr lang="fr-FR" dirty="0" smtClean="0"/>
              <a:t>réponses ou des mesures correctives </a:t>
            </a:r>
            <a:r>
              <a:rPr lang="fr-FR" dirty="0"/>
              <a:t>immédiates)</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INTRODUCTION</a:t>
            </a:r>
            <a:endParaRPr lang="fr-FR" sz="3600" dirty="0"/>
          </a:p>
        </p:txBody>
      </p:sp>
      <p:sp>
        <p:nvSpPr>
          <p:cNvPr id="3" name="Espace réservé du contenu 2"/>
          <p:cNvSpPr>
            <a:spLocks noGrp="1"/>
          </p:cNvSpPr>
          <p:nvPr>
            <p:ph sz="quarter" idx="1"/>
          </p:nvPr>
        </p:nvSpPr>
        <p:spPr/>
        <p:txBody>
          <a:bodyPr>
            <a:normAutofit/>
          </a:bodyPr>
          <a:lstStyle/>
          <a:p>
            <a:pPr>
              <a:buNone/>
            </a:pPr>
            <a:r>
              <a:rPr lang="fr-FR" dirty="0" smtClean="0"/>
              <a:t>	En </a:t>
            </a:r>
            <a:r>
              <a:rPr lang="fr-FR" dirty="0"/>
              <a:t>vertu de l’OPCAT, les États Parties doivent donc mettre en place de nouveaux mécanismes ou adapter les mécanismes existants aux critères qui y sont énoncés.</a:t>
            </a:r>
          </a:p>
          <a:p>
            <a:pPr>
              <a:buNone/>
            </a:pPr>
            <a:r>
              <a:rPr lang="fr-FR" dirty="0"/>
              <a:t> </a:t>
            </a:r>
          </a:p>
          <a:p>
            <a:pPr>
              <a:buNone/>
            </a:pPr>
            <a:r>
              <a:rPr lang="fr-FR" dirty="0" smtClean="0"/>
              <a:t>	Par </a:t>
            </a:r>
            <a:r>
              <a:rPr lang="fr-FR" dirty="0"/>
              <a:t>la loi nº2009-13 du 02 mars 2009, le Sénégal a institué l’Observateur National des Lieux de Privation de Liberté (ONLPL), comme Mécanisme National de Prévention (MNP).</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INTRODUCTION</a:t>
            </a:r>
            <a:endParaRPr lang="fr-FR" sz="3600" dirty="0"/>
          </a:p>
        </p:txBody>
      </p:sp>
      <p:sp>
        <p:nvSpPr>
          <p:cNvPr id="3" name="Espace réservé du contenu 2"/>
          <p:cNvSpPr>
            <a:spLocks noGrp="1"/>
          </p:cNvSpPr>
          <p:nvPr>
            <p:ph sz="quarter" idx="1"/>
          </p:nvPr>
        </p:nvSpPr>
        <p:spPr/>
        <p:txBody>
          <a:bodyPr>
            <a:normAutofit fontScale="92500" lnSpcReduction="10000"/>
          </a:bodyPr>
          <a:lstStyle/>
          <a:p>
            <a:pPr>
              <a:buNone/>
            </a:pPr>
            <a:r>
              <a:rPr lang="fr-FR" dirty="0" smtClean="0"/>
              <a:t>	Dans </a:t>
            </a:r>
            <a:r>
              <a:rPr lang="fr-FR" dirty="0"/>
              <a:t>ce contexte, l’ONLPL exerce ses missions en parallèle avec d’autres organes de contrôle existant  au niveau national. Cette approche s’est traduite par le renforcement du monitoring des lieux de détention, autrement dit le contrôle des lieux de détention.</a:t>
            </a:r>
          </a:p>
          <a:p>
            <a:endParaRPr lang="fr-FR" dirty="0"/>
          </a:p>
          <a:p>
            <a:pPr>
              <a:buNone/>
            </a:pPr>
            <a:r>
              <a:rPr lang="fr-FR" dirty="0" smtClean="0"/>
              <a:t>	Pour </a:t>
            </a:r>
            <a:r>
              <a:rPr lang="fr-FR" dirty="0"/>
              <a:t>mieux comprendre le concept, notre réflexion sera articulée autour du Cadre général du monitoring des lieux de détention </a:t>
            </a:r>
            <a:r>
              <a:rPr lang="fr-FR" b="1" dirty="0"/>
              <a:t>(I)</a:t>
            </a:r>
            <a:r>
              <a:rPr lang="fr-FR" dirty="0"/>
              <a:t>, de la conduite du monitoring des lieux de détention </a:t>
            </a:r>
            <a:r>
              <a:rPr lang="fr-FR" b="1" dirty="0"/>
              <a:t>(II)</a:t>
            </a:r>
            <a:r>
              <a:rPr lang="fr-FR" dirty="0"/>
              <a:t> et enfin du regard de l’équipe visiteuse, exemple de l’Observateur national des lieux de privation de </a:t>
            </a:r>
            <a:r>
              <a:rPr lang="fr-FR" dirty="0" smtClean="0"/>
              <a:t>liberté</a:t>
            </a:r>
            <a:r>
              <a:rPr lang="fr-FR" b="1" dirty="0" smtClean="0"/>
              <a:t>(III).</a:t>
            </a:r>
            <a:endParaRPr lang="fr-FR" b="1" dirty="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lstStyle/>
          <a:p>
            <a:pPr>
              <a:buNone/>
            </a:pPr>
            <a:r>
              <a:rPr lang="fr-FR" b="1" dirty="0" smtClean="0"/>
              <a:t>	I-   </a:t>
            </a:r>
            <a:r>
              <a:rPr lang="fr-FR" b="1" dirty="0"/>
              <a:t>LE  CADRE GENERAL DU MONITORING DES LIEUX DE DETENTION </a:t>
            </a:r>
            <a:endParaRPr lang="fr-FR" dirty="0"/>
          </a:p>
          <a:p>
            <a:pPr>
              <a:buNone/>
            </a:pPr>
            <a:r>
              <a:rPr lang="fr-FR" b="1" dirty="0"/>
              <a:t> </a:t>
            </a:r>
            <a:endParaRPr lang="fr-FR" dirty="0"/>
          </a:p>
          <a:p>
            <a:pPr>
              <a:buNone/>
            </a:pPr>
            <a:r>
              <a:rPr lang="fr-FR" dirty="0" smtClean="0"/>
              <a:t>	Nous </a:t>
            </a:r>
            <a:r>
              <a:rPr lang="fr-FR" dirty="0"/>
              <a:t>aborderons successivement la privation de liberté </a:t>
            </a:r>
            <a:r>
              <a:rPr lang="fr-FR" b="1" dirty="0"/>
              <a:t>(A)</a:t>
            </a:r>
            <a:r>
              <a:rPr lang="fr-FR" dirty="0"/>
              <a:t>, la protection des personnes privées de liberté </a:t>
            </a:r>
            <a:r>
              <a:rPr lang="fr-FR" b="1" dirty="0"/>
              <a:t>(B)</a:t>
            </a:r>
            <a:r>
              <a:rPr lang="fr-FR" dirty="0"/>
              <a:t>, le contrôle des lieux de détention </a:t>
            </a:r>
            <a:r>
              <a:rPr lang="fr-FR" b="1" dirty="0"/>
              <a:t>(C).</a:t>
            </a:r>
            <a:endParaRPr lang="fr-FR" dirty="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CADRE GENERAL DU MONITORING DES LIEUX DE DETENTION</a:t>
            </a:r>
            <a:endParaRPr lang="fr-FR" sz="3200" dirty="0"/>
          </a:p>
        </p:txBody>
      </p:sp>
      <p:sp>
        <p:nvSpPr>
          <p:cNvPr id="3" name="Espace réservé du contenu 2"/>
          <p:cNvSpPr>
            <a:spLocks noGrp="1"/>
          </p:cNvSpPr>
          <p:nvPr>
            <p:ph sz="quarter" idx="1"/>
          </p:nvPr>
        </p:nvSpPr>
        <p:spPr/>
        <p:txBody>
          <a:bodyPr>
            <a:normAutofit/>
          </a:bodyPr>
          <a:lstStyle/>
          <a:p>
            <a:pPr>
              <a:buNone/>
            </a:pPr>
            <a:r>
              <a:rPr lang="fr-FR" b="1" dirty="0" smtClean="0"/>
              <a:t>	A</a:t>
            </a:r>
            <a:r>
              <a:rPr lang="fr-FR" b="1" dirty="0"/>
              <a:t>. La privation de liberté</a:t>
            </a:r>
            <a:endParaRPr lang="fr-FR" dirty="0"/>
          </a:p>
          <a:p>
            <a:pPr>
              <a:buNone/>
            </a:pPr>
            <a:r>
              <a:rPr lang="fr-FR" b="1" dirty="0"/>
              <a:t> </a:t>
            </a:r>
            <a:r>
              <a:rPr lang="fr-FR" dirty="0" smtClean="0"/>
              <a:t>	Le </a:t>
            </a:r>
            <a:r>
              <a:rPr lang="fr-FR" dirty="0"/>
              <a:t>droit à </a:t>
            </a:r>
            <a:r>
              <a:rPr lang="fr-FR" dirty="0" smtClean="0"/>
              <a:t>la </a:t>
            </a:r>
            <a:r>
              <a:rPr lang="fr-FR" dirty="0"/>
              <a:t>liberté et le droit de circuler librement font partie des droits fondamentaux de l’homme. Cependant, ces droits ne sont pas absolus. Les États ont la possibilité de priver les personnes de liberté, par des arrestations ou des détentions dont les motifs et les procédures sont clairement établis par la loi. </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547</TotalTime>
  <Words>481</Words>
  <Application>Microsoft Office PowerPoint</Application>
  <PresentationFormat>Affichage à l'écran (4:3)</PresentationFormat>
  <Paragraphs>321</Paragraphs>
  <Slides>53</Slides>
  <Notes>1</Notes>
  <HiddenSlides>0</HiddenSlides>
  <MMClips>0</MMClips>
  <ScaleCrop>false</ScaleCrop>
  <HeadingPairs>
    <vt:vector size="4" baseType="variant">
      <vt:variant>
        <vt:lpstr>Thème</vt:lpstr>
      </vt:variant>
      <vt:variant>
        <vt:i4>1</vt:i4>
      </vt:variant>
      <vt:variant>
        <vt:lpstr>Titres des diapositives</vt:lpstr>
      </vt:variant>
      <vt:variant>
        <vt:i4>53</vt:i4>
      </vt:variant>
    </vt:vector>
  </HeadingPairs>
  <TitlesOfParts>
    <vt:vector size="54" baseType="lpstr">
      <vt:lpstr>Civil</vt:lpstr>
      <vt:lpstr> FORMATION DES AGENTS D’EXECUTION DES LOIS ONLPL-HCDH/BRAO  Communication : Le monitoring des lieux de détention   Amadou Diallo, Inspecteur d’Administration Pénitentiaire (ER), Observateur délégué. </vt:lpstr>
      <vt:lpstr>INTRODUCTION</vt:lpstr>
      <vt:lpstr>INTRODUCTION</vt:lpstr>
      <vt:lpstr> INTRODUCTION </vt:lpstr>
      <vt:lpstr>INTRODUCTION</vt:lpstr>
      <vt:lpstr>INTRODUCTION</vt:lpstr>
      <vt:lpstr>INTRODUCTION</vt:lpstr>
      <vt:lpstr>CADRE GENERAL DU MONITORING DES LIEUX DE DETENTION</vt:lpstr>
      <vt:lpstr>CADRE GENERAL DU MONITORING DES LIEUX DE DETENTION</vt:lpstr>
      <vt:lpstr>CADRE GENERAL DU MONITORING DES LIEUX DE DETENTION</vt:lpstr>
      <vt:lpstr>CADRE GENERAL DU MONITORING DES LIEUX DE DETENTION</vt:lpstr>
      <vt:lpstr>CADRE GENERAL DU MONITORING DES LIEUX DE DETENTION</vt:lpstr>
      <vt:lpstr>CADRE GENERAL DU MONITORING DES LIEUX DE DETENTION</vt:lpstr>
      <vt:lpstr>CADRE GENERAL DU MONITORING DES LIEUX DE DETENTION</vt:lpstr>
      <vt:lpstr>CADRE GENERAL DU MONITORING DES LIEUX DE DETENTION</vt:lpstr>
      <vt:lpstr>CADRE GENERAL DU MONITORING DES LIEUX DE DETENTION</vt:lpstr>
      <vt:lpstr>CADRE GENERAL DU MONITORING DES LIEUX DE DETENTION</vt:lpstr>
      <vt:lpstr>CADRE GENERAL DU MONITORING DES LIEUX DE DETENTION</vt:lpstr>
      <vt:lpstr>CADRE GENERAL DU MONITORING DES LIEUX DE DETENTION</vt:lpstr>
      <vt:lpstr>CADRE GENERAL DU MONITORING DES LIEUX DE DETENTION</vt:lpstr>
      <vt:lpstr> VISITE DES LIEUX DE DETENTION </vt:lpstr>
      <vt:lpstr>VISITE DES LIEUX DE DETENTION</vt:lpstr>
      <vt:lpstr>VISITE DES LIEUX DE DETENTION</vt:lpstr>
      <vt:lpstr>VISITE DES LIEUX DE DETENTION</vt:lpstr>
      <vt:lpstr>VISITE DES LIEUX DE DETENTION</vt:lpstr>
      <vt:lpstr>VISITE DES LIEUX DE DETENTION</vt:lpstr>
      <vt:lpstr>VISITE DES LIEUX DE DETENTION</vt:lpstr>
      <vt:lpstr>VISITE DES LIEUX DE DETENTION</vt:lpstr>
      <vt:lpstr>VISITE DES LIEUX DE DETENTION</vt:lpstr>
      <vt:lpstr>VISITE DES LIEUX DE DETENTION</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lpstr>REGARD DE L’OBSERVATEUR NATIONAL DES LIEUX DE PRIVATION DE LIBERTE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Observateur national des lieux de privation de liberté (ONLPL) Communication sur le monitoring des lieux de détention à l’intention des Agents d’Exécution des Lois Amadou Diallo, Inspecteur d’Administration Pénitentiaire (ER), Observateur délégué.</dc:title>
  <dc:creator>DIALO</dc:creator>
  <cp:lastModifiedBy>DIALO</cp:lastModifiedBy>
  <cp:revision>103</cp:revision>
  <dcterms:created xsi:type="dcterms:W3CDTF">2018-10-24T22:47:41Z</dcterms:created>
  <dcterms:modified xsi:type="dcterms:W3CDTF">2018-12-20T22:30:11Z</dcterms:modified>
</cp:coreProperties>
</file>